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950" r:id="rId3"/>
    <p:sldMasterId id="2147483995" r:id="rId4"/>
    <p:sldMasterId id="2147484022" r:id="rId5"/>
    <p:sldMasterId id="2147484048" r:id="rId6"/>
    <p:sldMasterId id="2147484061" r:id="rId7"/>
    <p:sldMasterId id="2147484074" r:id="rId8"/>
    <p:sldMasterId id="2147484088" r:id="rId9"/>
  </p:sldMasterIdLst>
  <p:notesMasterIdLst>
    <p:notesMasterId r:id="rId66"/>
  </p:notesMasterIdLst>
  <p:handoutMasterIdLst>
    <p:handoutMasterId r:id="rId67"/>
  </p:handoutMasterIdLst>
  <p:sldIdLst>
    <p:sldId id="1291" r:id="rId10"/>
    <p:sldId id="1597" r:id="rId11"/>
    <p:sldId id="1590" r:id="rId12"/>
    <p:sldId id="1728" r:id="rId13"/>
    <p:sldId id="1729" r:id="rId14"/>
    <p:sldId id="1730" r:id="rId15"/>
    <p:sldId id="1705" r:id="rId16"/>
    <p:sldId id="1706" r:id="rId17"/>
    <p:sldId id="1753" r:id="rId18"/>
    <p:sldId id="1731" r:id="rId19"/>
    <p:sldId id="1713" r:id="rId20"/>
    <p:sldId id="1714" r:id="rId21"/>
    <p:sldId id="1715" r:id="rId22"/>
    <p:sldId id="1716" r:id="rId23"/>
    <p:sldId id="1732" r:id="rId24"/>
    <p:sldId id="1735" r:id="rId25"/>
    <p:sldId id="1718" r:id="rId26"/>
    <p:sldId id="1697" r:id="rId27"/>
    <p:sldId id="1755" r:id="rId28"/>
    <p:sldId id="1756" r:id="rId29"/>
    <p:sldId id="1757" r:id="rId30"/>
    <p:sldId id="1698" r:id="rId31"/>
    <p:sldId id="1378" r:id="rId32"/>
    <p:sldId id="1758" r:id="rId33"/>
    <p:sldId id="1455" r:id="rId34"/>
    <p:sldId id="1391" r:id="rId35"/>
    <p:sldId id="908" r:id="rId36"/>
    <p:sldId id="1585" r:id="rId37"/>
    <p:sldId id="1421" r:id="rId38"/>
    <p:sldId id="1470" r:id="rId39"/>
    <p:sldId id="1759" r:id="rId40"/>
    <p:sldId id="1760" r:id="rId41"/>
    <p:sldId id="1742" r:id="rId42"/>
    <p:sldId id="1743" r:id="rId43"/>
    <p:sldId id="1761" r:id="rId44"/>
    <p:sldId id="1744" r:id="rId45"/>
    <p:sldId id="1690" r:id="rId46"/>
    <p:sldId id="1686" r:id="rId47"/>
    <p:sldId id="1688" r:id="rId48"/>
    <p:sldId id="1687" r:id="rId49"/>
    <p:sldId id="1746" r:id="rId50"/>
    <p:sldId id="1749" r:id="rId51"/>
    <p:sldId id="1750" r:id="rId52"/>
    <p:sldId id="1745" r:id="rId53"/>
    <p:sldId id="1695" r:id="rId54"/>
    <p:sldId id="1696" r:id="rId55"/>
    <p:sldId id="1701" r:id="rId56"/>
    <p:sldId id="1703" r:id="rId57"/>
    <p:sldId id="1625" r:id="rId58"/>
    <p:sldId id="1626" r:id="rId59"/>
    <p:sldId id="1627" r:id="rId60"/>
    <p:sldId id="1628" r:id="rId61"/>
    <p:sldId id="1751" r:id="rId62"/>
    <p:sldId id="1752" r:id="rId63"/>
    <p:sldId id="1594" r:id="rId64"/>
    <p:sldId id="1762" r:id="rId65"/>
  </p:sldIdLst>
  <p:sldSz cx="9144000" cy="6858000" type="screen4x3"/>
  <p:notesSz cx="6781800" cy="9926638"/>
  <p:defaultTextStyle>
    <a:defPPr>
      <a:defRPr lang="en-GB"/>
    </a:defPPr>
    <a:lvl1pPr algn="l" rtl="0" fontAlgn="base">
      <a:spcBef>
        <a:spcPct val="0"/>
      </a:spcBef>
      <a:spcAft>
        <a:spcPct val="0"/>
      </a:spcAft>
      <a:defRPr sz="2000" b="1" kern="1200">
        <a:solidFill>
          <a:schemeClr val="bg1"/>
        </a:solidFill>
        <a:latin typeface="Times New Roman" pitchFamily="18" charset="0"/>
        <a:ea typeface="+mn-ea"/>
        <a:cs typeface="Arial" charset="0"/>
      </a:defRPr>
    </a:lvl1pPr>
    <a:lvl2pPr marL="457200" algn="l" rtl="0" fontAlgn="base">
      <a:spcBef>
        <a:spcPct val="0"/>
      </a:spcBef>
      <a:spcAft>
        <a:spcPct val="0"/>
      </a:spcAft>
      <a:defRPr sz="2000" b="1" kern="1200">
        <a:solidFill>
          <a:schemeClr val="bg1"/>
        </a:solidFill>
        <a:latin typeface="Times New Roman" pitchFamily="18" charset="0"/>
        <a:ea typeface="+mn-ea"/>
        <a:cs typeface="Arial" charset="0"/>
      </a:defRPr>
    </a:lvl2pPr>
    <a:lvl3pPr marL="914400" algn="l" rtl="0" fontAlgn="base">
      <a:spcBef>
        <a:spcPct val="0"/>
      </a:spcBef>
      <a:spcAft>
        <a:spcPct val="0"/>
      </a:spcAft>
      <a:defRPr sz="2000" b="1" kern="1200">
        <a:solidFill>
          <a:schemeClr val="bg1"/>
        </a:solidFill>
        <a:latin typeface="Times New Roman" pitchFamily="18" charset="0"/>
        <a:ea typeface="+mn-ea"/>
        <a:cs typeface="Arial" charset="0"/>
      </a:defRPr>
    </a:lvl3pPr>
    <a:lvl4pPr marL="1371600" algn="l" rtl="0" fontAlgn="base">
      <a:spcBef>
        <a:spcPct val="0"/>
      </a:spcBef>
      <a:spcAft>
        <a:spcPct val="0"/>
      </a:spcAft>
      <a:defRPr sz="2000" b="1" kern="1200">
        <a:solidFill>
          <a:schemeClr val="bg1"/>
        </a:solidFill>
        <a:latin typeface="Times New Roman" pitchFamily="18" charset="0"/>
        <a:ea typeface="+mn-ea"/>
        <a:cs typeface="Arial" charset="0"/>
      </a:defRPr>
    </a:lvl4pPr>
    <a:lvl5pPr marL="1828800" algn="l" rtl="0" fontAlgn="base">
      <a:spcBef>
        <a:spcPct val="0"/>
      </a:spcBef>
      <a:spcAft>
        <a:spcPct val="0"/>
      </a:spcAft>
      <a:defRPr sz="2000" b="1" kern="1200">
        <a:solidFill>
          <a:schemeClr val="bg1"/>
        </a:solidFill>
        <a:latin typeface="Times New Roman" pitchFamily="18" charset="0"/>
        <a:ea typeface="+mn-ea"/>
        <a:cs typeface="Arial" charset="0"/>
      </a:defRPr>
    </a:lvl5pPr>
    <a:lvl6pPr marL="2286000" algn="l" defTabSz="914400" rtl="0" eaLnBrk="1" latinLnBrk="0" hangingPunct="1">
      <a:defRPr sz="2000" b="1" kern="1200">
        <a:solidFill>
          <a:schemeClr val="bg1"/>
        </a:solidFill>
        <a:latin typeface="Times New Roman" pitchFamily="18" charset="0"/>
        <a:ea typeface="+mn-ea"/>
        <a:cs typeface="Arial" charset="0"/>
      </a:defRPr>
    </a:lvl6pPr>
    <a:lvl7pPr marL="2743200" algn="l" defTabSz="914400" rtl="0" eaLnBrk="1" latinLnBrk="0" hangingPunct="1">
      <a:defRPr sz="2000" b="1" kern="1200">
        <a:solidFill>
          <a:schemeClr val="bg1"/>
        </a:solidFill>
        <a:latin typeface="Times New Roman" pitchFamily="18" charset="0"/>
        <a:ea typeface="+mn-ea"/>
        <a:cs typeface="Arial" charset="0"/>
      </a:defRPr>
    </a:lvl7pPr>
    <a:lvl8pPr marL="3200400" algn="l" defTabSz="914400" rtl="0" eaLnBrk="1" latinLnBrk="0" hangingPunct="1">
      <a:defRPr sz="2000" b="1" kern="1200">
        <a:solidFill>
          <a:schemeClr val="bg1"/>
        </a:solidFill>
        <a:latin typeface="Times New Roman" pitchFamily="18" charset="0"/>
        <a:ea typeface="+mn-ea"/>
        <a:cs typeface="Arial" charset="0"/>
      </a:defRPr>
    </a:lvl8pPr>
    <a:lvl9pPr marL="3657600" algn="l" defTabSz="914400" rtl="0" eaLnBrk="1" latinLnBrk="0" hangingPunct="1">
      <a:defRPr sz="2000" b="1" kern="1200">
        <a:solidFill>
          <a:schemeClr val="bg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99"/>
    <a:srgbClr val="0033CC"/>
    <a:srgbClr val="FF5050"/>
    <a:srgbClr val="0000CC"/>
    <a:srgbClr val="006666"/>
    <a:srgbClr val="66FFCC"/>
    <a:srgbClr val="A9F2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807" autoAdjust="0"/>
    <p:restoredTop sz="96174" autoAdjust="0"/>
  </p:normalViewPr>
  <p:slideViewPr>
    <p:cSldViewPr>
      <p:cViewPr>
        <p:scale>
          <a:sx n="56" d="100"/>
          <a:sy n="56" d="100"/>
        </p:scale>
        <p:origin x="-2244" y="-79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92" d="100"/>
        <a:sy n="92" d="100"/>
      </p:scale>
      <p:origin x="0" y="138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3.jpe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3.jpe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3.jpe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3.jpe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3.jpe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3.jpe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3.jpe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3.jpe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3.jpe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hdr" sz="quarter"/>
          </p:nvPr>
        </p:nvSpPr>
        <p:spPr bwMode="auto">
          <a:xfrm>
            <a:off x="0" y="0"/>
            <a:ext cx="2938463"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nSpc>
                <a:spcPct val="100000"/>
              </a:lnSpc>
              <a:spcBef>
                <a:spcPct val="0"/>
              </a:spcBef>
              <a:defRPr sz="1200" b="0">
                <a:solidFill>
                  <a:schemeClr val="tx1"/>
                </a:solidFill>
                <a:effectLst/>
                <a:cs typeface="+mn-cs"/>
              </a:defRPr>
            </a:lvl1pPr>
          </a:lstStyle>
          <a:p>
            <a:pPr>
              <a:defRPr/>
            </a:pPr>
            <a:endParaRPr lang="en-GB"/>
          </a:p>
        </p:txBody>
      </p:sp>
      <p:sp>
        <p:nvSpPr>
          <p:cNvPr id="221187" name="Rectangle 3"/>
          <p:cNvSpPr>
            <a:spLocks noGrp="1" noChangeArrowheads="1"/>
          </p:cNvSpPr>
          <p:nvPr>
            <p:ph type="dt" sz="quarter" idx="1"/>
          </p:nvPr>
        </p:nvSpPr>
        <p:spPr bwMode="auto">
          <a:xfrm>
            <a:off x="3841750" y="0"/>
            <a:ext cx="2938463"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b="0">
                <a:solidFill>
                  <a:schemeClr val="tx1"/>
                </a:solidFill>
                <a:effectLst/>
                <a:cs typeface="+mn-cs"/>
              </a:defRPr>
            </a:lvl1pPr>
          </a:lstStyle>
          <a:p>
            <a:pPr>
              <a:defRPr/>
            </a:pPr>
            <a:endParaRPr lang="en-GB"/>
          </a:p>
        </p:txBody>
      </p:sp>
      <p:sp>
        <p:nvSpPr>
          <p:cNvPr id="221188" name="Rectangle 4"/>
          <p:cNvSpPr>
            <a:spLocks noGrp="1" noChangeArrowheads="1"/>
          </p:cNvSpPr>
          <p:nvPr>
            <p:ph type="ftr" sz="quarter" idx="2"/>
          </p:nvPr>
        </p:nvSpPr>
        <p:spPr bwMode="auto">
          <a:xfrm>
            <a:off x="0" y="9428163"/>
            <a:ext cx="2938463"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nSpc>
                <a:spcPct val="100000"/>
              </a:lnSpc>
              <a:spcBef>
                <a:spcPct val="0"/>
              </a:spcBef>
              <a:defRPr sz="1200" b="0">
                <a:solidFill>
                  <a:schemeClr val="tx1"/>
                </a:solidFill>
                <a:effectLst/>
                <a:cs typeface="+mn-cs"/>
              </a:defRPr>
            </a:lvl1pPr>
          </a:lstStyle>
          <a:p>
            <a:pPr>
              <a:defRPr/>
            </a:pPr>
            <a:endParaRPr lang="en-GB"/>
          </a:p>
        </p:txBody>
      </p:sp>
      <p:sp>
        <p:nvSpPr>
          <p:cNvPr id="221189" name="Rectangle 5"/>
          <p:cNvSpPr>
            <a:spLocks noGrp="1" noChangeArrowheads="1"/>
          </p:cNvSpPr>
          <p:nvPr>
            <p:ph type="sldNum" sz="quarter" idx="3"/>
          </p:nvPr>
        </p:nvSpPr>
        <p:spPr bwMode="auto">
          <a:xfrm>
            <a:off x="3841750" y="9428163"/>
            <a:ext cx="2938463"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b="0">
                <a:solidFill>
                  <a:schemeClr val="tx1"/>
                </a:solidFill>
                <a:effectLst/>
                <a:cs typeface="+mn-cs"/>
              </a:defRPr>
            </a:lvl1pPr>
          </a:lstStyle>
          <a:p>
            <a:pPr>
              <a:defRPr/>
            </a:pPr>
            <a:fld id="{CA7D897A-49A2-426B-8EF1-4F8472EE9262}" type="slidenum">
              <a:rPr lang="en-GB"/>
              <a:pPr>
                <a:defRPr/>
              </a:pPr>
              <a:t>‹#›</a:t>
            </a:fld>
            <a:endParaRPr lang="en-GB"/>
          </a:p>
        </p:txBody>
      </p:sp>
    </p:spTree>
    <p:extLst>
      <p:ext uri="{BB962C8B-B14F-4D97-AF65-F5344CB8AC3E}">
        <p14:creationId xmlns:p14="http://schemas.microsoft.com/office/powerpoint/2010/main" val="628583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38463"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nSpc>
                <a:spcPct val="100000"/>
              </a:lnSpc>
              <a:spcBef>
                <a:spcPct val="0"/>
              </a:spcBef>
              <a:defRPr sz="1200" b="0">
                <a:solidFill>
                  <a:schemeClr val="tx1"/>
                </a:solidFill>
                <a:effectLst/>
                <a:cs typeface="+mn-cs"/>
              </a:defRPr>
            </a:lvl1pPr>
          </a:lstStyle>
          <a:p>
            <a:pPr>
              <a:defRPr/>
            </a:pPr>
            <a:endParaRPr lang="en-GB"/>
          </a:p>
        </p:txBody>
      </p:sp>
      <p:sp>
        <p:nvSpPr>
          <p:cNvPr id="10243" name="Rectangle 3"/>
          <p:cNvSpPr>
            <a:spLocks noGrp="1" noChangeArrowheads="1"/>
          </p:cNvSpPr>
          <p:nvPr>
            <p:ph type="dt" idx="1"/>
          </p:nvPr>
        </p:nvSpPr>
        <p:spPr bwMode="auto">
          <a:xfrm>
            <a:off x="3843338" y="0"/>
            <a:ext cx="2938462"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b="0">
                <a:solidFill>
                  <a:schemeClr val="tx1"/>
                </a:solidFill>
                <a:effectLst/>
                <a:cs typeface="+mn-cs"/>
              </a:defRPr>
            </a:lvl1pPr>
          </a:lstStyle>
          <a:p>
            <a:pPr>
              <a:defRPr/>
            </a:pPr>
            <a:endParaRPr lang="en-GB"/>
          </a:p>
        </p:txBody>
      </p:sp>
      <p:sp>
        <p:nvSpPr>
          <p:cNvPr id="135172" name="Rectangle 4"/>
          <p:cNvSpPr>
            <a:spLocks noGrp="1" noRot="1" noChangeAspect="1" noChangeArrowheads="1" noTextEdit="1"/>
          </p:cNvSpPr>
          <p:nvPr>
            <p:ph type="sldImg" idx="2"/>
          </p:nvPr>
        </p:nvSpPr>
        <p:spPr bwMode="auto">
          <a:xfrm>
            <a:off x="909638" y="744538"/>
            <a:ext cx="4964112" cy="3722687"/>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04875" y="4714875"/>
            <a:ext cx="4972050"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246" name="Rectangle 6"/>
          <p:cNvSpPr>
            <a:spLocks noGrp="1" noChangeArrowheads="1"/>
          </p:cNvSpPr>
          <p:nvPr>
            <p:ph type="ftr" sz="quarter" idx="4"/>
          </p:nvPr>
        </p:nvSpPr>
        <p:spPr bwMode="auto">
          <a:xfrm>
            <a:off x="0" y="9429750"/>
            <a:ext cx="2938463"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nSpc>
                <a:spcPct val="100000"/>
              </a:lnSpc>
              <a:spcBef>
                <a:spcPct val="0"/>
              </a:spcBef>
              <a:defRPr sz="1200" b="0">
                <a:solidFill>
                  <a:schemeClr val="tx1"/>
                </a:solidFill>
                <a:effectLst/>
                <a:cs typeface="+mn-cs"/>
              </a:defRPr>
            </a:lvl1pPr>
          </a:lstStyle>
          <a:p>
            <a:pPr>
              <a:defRPr/>
            </a:pPr>
            <a:endParaRPr lang="en-GB"/>
          </a:p>
        </p:txBody>
      </p:sp>
      <p:sp>
        <p:nvSpPr>
          <p:cNvPr id="10247" name="Rectangle 7"/>
          <p:cNvSpPr>
            <a:spLocks noGrp="1" noChangeArrowheads="1"/>
          </p:cNvSpPr>
          <p:nvPr>
            <p:ph type="sldNum" sz="quarter" idx="5"/>
          </p:nvPr>
        </p:nvSpPr>
        <p:spPr bwMode="auto">
          <a:xfrm>
            <a:off x="3843338" y="9429750"/>
            <a:ext cx="2938462"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b="0">
                <a:solidFill>
                  <a:schemeClr val="tx1"/>
                </a:solidFill>
                <a:effectLst/>
                <a:cs typeface="+mn-cs"/>
              </a:defRPr>
            </a:lvl1pPr>
          </a:lstStyle>
          <a:p>
            <a:pPr>
              <a:defRPr/>
            </a:pPr>
            <a:fld id="{2858C56F-0AD5-4E20-A136-0CEB15265456}" type="slidenum">
              <a:rPr lang="en-GB"/>
              <a:pPr>
                <a:defRPr/>
              </a:pPr>
              <a:t>‹#›</a:t>
            </a:fld>
            <a:endParaRPr lang="en-GB"/>
          </a:p>
        </p:txBody>
      </p:sp>
    </p:spTree>
    <p:extLst>
      <p:ext uri="{BB962C8B-B14F-4D97-AF65-F5344CB8AC3E}">
        <p14:creationId xmlns:p14="http://schemas.microsoft.com/office/powerpoint/2010/main" val="260898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eaLnBrk="0" fontAlgn="base" hangingPunct="0">
              <a:lnSpc>
                <a:spcPct val="90000"/>
              </a:lnSpc>
              <a:spcBef>
                <a:spcPct val="20000"/>
              </a:spcBef>
              <a:spcAft>
                <a:spcPct val="0"/>
              </a:spcAft>
              <a:defRPr b="1">
                <a:solidFill>
                  <a:schemeClr val="bg1"/>
                </a:solidFill>
                <a:latin typeface="Times New Roman" pitchFamily="18" charset="0"/>
              </a:defRPr>
            </a:lvl6pPr>
            <a:lvl7pPr marL="2971800" indent="-228600" eaLnBrk="0" fontAlgn="base" hangingPunct="0">
              <a:lnSpc>
                <a:spcPct val="90000"/>
              </a:lnSpc>
              <a:spcBef>
                <a:spcPct val="20000"/>
              </a:spcBef>
              <a:spcAft>
                <a:spcPct val="0"/>
              </a:spcAft>
              <a:defRPr b="1">
                <a:solidFill>
                  <a:schemeClr val="bg1"/>
                </a:solidFill>
                <a:latin typeface="Times New Roman" pitchFamily="18" charset="0"/>
              </a:defRPr>
            </a:lvl7pPr>
            <a:lvl8pPr marL="3429000" indent="-228600" eaLnBrk="0" fontAlgn="base" hangingPunct="0">
              <a:lnSpc>
                <a:spcPct val="90000"/>
              </a:lnSpc>
              <a:spcBef>
                <a:spcPct val="20000"/>
              </a:spcBef>
              <a:spcAft>
                <a:spcPct val="0"/>
              </a:spcAft>
              <a:defRPr b="1">
                <a:solidFill>
                  <a:schemeClr val="bg1"/>
                </a:solidFill>
                <a:latin typeface="Times New Roman" pitchFamily="18" charset="0"/>
              </a:defRPr>
            </a:lvl8pPr>
            <a:lvl9pPr marL="3886200" indent="-228600" eaLnBrk="0" fontAlgn="base" hangingPunct="0">
              <a:lnSpc>
                <a:spcPct val="90000"/>
              </a:lnSpc>
              <a:spcBef>
                <a:spcPct val="20000"/>
              </a:spcBef>
              <a:spcAft>
                <a:spcPct val="0"/>
              </a:spcAft>
              <a:defRPr b="1">
                <a:solidFill>
                  <a:schemeClr val="bg1"/>
                </a:solidFill>
                <a:latin typeface="Times New Roman" pitchFamily="18" charset="0"/>
              </a:defRPr>
            </a:lvl9pPr>
          </a:lstStyle>
          <a:p>
            <a:pPr eaLnBrk="1" hangingPunct="1">
              <a:defRPr/>
            </a:pPr>
            <a:fld id="{1640C108-DF86-415D-A179-7C545A17C57A}" type="slidenum">
              <a:rPr lang="en-GB" b="0" smtClean="0">
                <a:solidFill>
                  <a:schemeClr val="tx1"/>
                </a:solidFill>
              </a:rPr>
              <a:pPr eaLnBrk="1" hangingPunct="1">
                <a:defRPr/>
              </a:pPr>
              <a:t>2</a:t>
            </a:fld>
            <a:endParaRPr lang="en-GB" b="0" smtClean="0">
              <a:solidFill>
                <a:schemeClr val="tx1"/>
              </a:solidFill>
            </a:endParaRPr>
          </a:p>
        </p:txBody>
      </p:sp>
      <p:sp>
        <p:nvSpPr>
          <p:cNvPr id="141314"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19D22E22-6620-4DFE-B56C-EA607AE229AF}" type="slidenum">
              <a:rPr lang="en-GB" sz="1200" b="0">
                <a:solidFill>
                  <a:schemeClr val="tx1"/>
                </a:solidFill>
              </a:rPr>
              <a:pPr algn="r"/>
              <a:t>2</a:t>
            </a:fld>
            <a:endParaRPr lang="en-GB" sz="1200" b="0">
              <a:solidFill>
                <a:schemeClr val="tx1"/>
              </a:solidFill>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endParaRPr lang="fi-FI"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7"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059F684E-66E8-498E-8795-3A8F937378FA}" type="slidenum">
              <a:rPr lang="en-GB" sz="1200" b="0">
                <a:solidFill>
                  <a:schemeClr val="tx1"/>
                </a:solidFill>
              </a:rPr>
              <a:pPr algn="r"/>
              <a:t>23</a:t>
            </a:fld>
            <a:endParaRPr lang="en-GB" sz="1200" b="0">
              <a:solidFill>
                <a:schemeClr val="tx1"/>
              </a:solidFill>
            </a:endParaRPr>
          </a:p>
        </p:txBody>
      </p:sp>
      <p:sp>
        <p:nvSpPr>
          <p:cNvPr id="649218" name="Rectangle 2"/>
          <p:cNvSpPr>
            <a:spLocks noGrp="1" noRot="1" noChangeAspect="1" noChangeArrowheads="1" noTextEdit="1"/>
          </p:cNvSpPr>
          <p:nvPr>
            <p:ph type="sldImg"/>
          </p:nvPr>
        </p:nvSpPr>
        <p:spPr>
          <a:ln/>
        </p:spPr>
      </p:sp>
      <p:sp>
        <p:nvSpPr>
          <p:cNvPr id="64921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3"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6E54E515-9885-4D93-ADC9-1CE3B01DDFDD}" type="slidenum">
              <a:rPr lang="en-GB" sz="1200" b="0">
                <a:solidFill>
                  <a:schemeClr val="tx1"/>
                </a:solidFill>
              </a:rPr>
              <a:pPr algn="r"/>
              <a:t>24</a:t>
            </a:fld>
            <a:endParaRPr lang="en-GB" sz="1200" b="0">
              <a:solidFill>
                <a:schemeClr val="tx1"/>
              </a:solidFill>
            </a:endParaRPr>
          </a:p>
        </p:txBody>
      </p:sp>
      <p:sp>
        <p:nvSpPr>
          <p:cNvPr id="653314" name="Rectangle 2"/>
          <p:cNvSpPr>
            <a:spLocks noGrp="1" noRot="1" noChangeAspect="1" noChangeArrowheads="1" noTextEdit="1"/>
          </p:cNvSpPr>
          <p:nvPr>
            <p:ph type="sldImg"/>
          </p:nvPr>
        </p:nvSpPr>
        <p:spPr>
          <a:ln/>
        </p:spPr>
      </p:sp>
      <p:sp>
        <p:nvSpPr>
          <p:cNvPr id="65331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1"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5AC498F2-8D10-4969-A8E3-D793A34A6B2C}" type="slidenum">
              <a:rPr lang="en-GB" sz="1200" b="0">
                <a:solidFill>
                  <a:schemeClr val="tx1"/>
                </a:solidFill>
              </a:rPr>
              <a:pPr algn="r"/>
              <a:t>25</a:t>
            </a:fld>
            <a:endParaRPr lang="en-GB" sz="1200" b="0">
              <a:solidFill>
                <a:schemeClr val="tx1"/>
              </a:solidFill>
            </a:endParaRPr>
          </a:p>
        </p:txBody>
      </p:sp>
      <p:sp>
        <p:nvSpPr>
          <p:cNvPr id="655362" name="Rectangle 2"/>
          <p:cNvSpPr>
            <a:spLocks noGrp="1" noRot="1" noChangeAspect="1" noChangeArrowheads="1" noTextEdit="1"/>
          </p:cNvSpPr>
          <p:nvPr>
            <p:ph type="sldImg"/>
          </p:nvPr>
        </p:nvSpPr>
        <p:spPr>
          <a:ln/>
        </p:spPr>
      </p:sp>
      <p:sp>
        <p:nvSpPr>
          <p:cNvPr id="65536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5"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0DFA79C0-EBE9-4B1F-BA10-C274C5B69A63}" type="slidenum">
              <a:rPr lang="en-GB" sz="1200" b="0">
                <a:solidFill>
                  <a:schemeClr val="tx1"/>
                </a:solidFill>
              </a:rPr>
              <a:pPr algn="r"/>
              <a:t>29</a:t>
            </a:fld>
            <a:endParaRPr lang="en-GB" sz="1200" b="0">
              <a:solidFill>
                <a:schemeClr val="tx1"/>
              </a:solidFill>
            </a:endParaRPr>
          </a:p>
        </p:txBody>
      </p:sp>
      <p:sp>
        <p:nvSpPr>
          <p:cNvPr id="671746" name="Rectangle 2"/>
          <p:cNvSpPr>
            <a:spLocks noGrp="1" noRot="1" noChangeAspect="1" noChangeArrowheads="1" noTextEdit="1"/>
          </p:cNvSpPr>
          <p:nvPr>
            <p:ph type="sldImg"/>
          </p:nvPr>
        </p:nvSpPr>
        <p:spPr>
          <a:ln/>
        </p:spPr>
      </p:sp>
      <p:sp>
        <p:nvSpPr>
          <p:cNvPr id="67174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3"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52F5270A-C5B6-4FCA-BC0F-00EFF231C9B9}" type="slidenum">
              <a:rPr lang="en-GB" sz="1200" b="0">
                <a:solidFill>
                  <a:schemeClr val="tx1"/>
                </a:solidFill>
              </a:rPr>
              <a:pPr algn="r"/>
              <a:t>30</a:t>
            </a:fld>
            <a:endParaRPr lang="en-GB" sz="1200" b="0">
              <a:solidFill>
                <a:schemeClr val="tx1"/>
              </a:solidFill>
            </a:endParaRPr>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eaLnBrk="0" fontAlgn="base" hangingPunct="0">
              <a:lnSpc>
                <a:spcPct val="90000"/>
              </a:lnSpc>
              <a:spcBef>
                <a:spcPct val="20000"/>
              </a:spcBef>
              <a:spcAft>
                <a:spcPct val="0"/>
              </a:spcAft>
              <a:defRPr b="1">
                <a:solidFill>
                  <a:schemeClr val="bg1"/>
                </a:solidFill>
                <a:latin typeface="Times New Roman" pitchFamily="18" charset="0"/>
              </a:defRPr>
            </a:lvl6pPr>
            <a:lvl7pPr marL="2971800" indent="-228600" eaLnBrk="0" fontAlgn="base" hangingPunct="0">
              <a:lnSpc>
                <a:spcPct val="90000"/>
              </a:lnSpc>
              <a:spcBef>
                <a:spcPct val="20000"/>
              </a:spcBef>
              <a:spcAft>
                <a:spcPct val="0"/>
              </a:spcAft>
              <a:defRPr b="1">
                <a:solidFill>
                  <a:schemeClr val="bg1"/>
                </a:solidFill>
                <a:latin typeface="Times New Roman" pitchFamily="18" charset="0"/>
              </a:defRPr>
            </a:lvl7pPr>
            <a:lvl8pPr marL="3429000" indent="-228600" eaLnBrk="0" fontAlgn="base" hangingPunct="0">
              <a:lnSpc>
                <a:spcPct val="90000"/>
              </a:lnSpc>
              <a:spcBef>
                <a:spcPct val="20000"/>
              </a:spcBef>
              <a:spcAft>
                <a:spcPct val="0"/>
              </a:spcAft>
              <a:defRPr b="1">
                <a:solidFill>
                  <a:schemeClr val="bg1"/>
                </a:solidFill>
                <a:latin typeface="Times New Roman" pitchFamily="18" charset="0"/>
              </a:defRPr>
            </a:lvl8pPr>
            <a:lvl9pPr marL="3886200" indent="-228600" eaLnBrk="0" fontAlgn="base" hangingPunct="0">
              <a:lnSpc>
                <a:spcPct val="90000"/>
              </a:lnSpc>
              <a:spcBef>
                <a:spcPct val="20000"/>
              </a:spcBef>
              <a:spcAft>
                <a:spcPct val="0"/>
              </a:spcAft>
              <a:defRPr b="1">
                <a:solidFill>
                  <a:schemeClr val="bg1"/>
                </a:solidFill>
                <a:latin typeface="Times New Roman" pitchFamily="18" charset="0"/>
              </a:defRPr>
            </a:lvl9pPr>
          </a:lstStyle>
          <a:p>
            <a:pPr eaLnBrk="1" hangingPunct="1">
              <a:defRPr/>
            </a:pPr>
            <a:fld id="{E75D62E5-ACB5-4E1B-9DE2-395563400C4F}" type="slidenum">
              <a:rPr lang="en-GB" b="0">
                <a:solidFill>
                  <a:prstClr val="black"/>
                </a:solidFill>
              </a:rPr>
              <a:pPr eaLnBrk="1" hangingPunct="1">
                <a:defRPr/>
              </a:pPr>
              <a:t>31</a:t>
            </a:fld>
            <a:endParaRPr lang="en-GB" b="0">
              <a:solidFill>
                <a:prstClr val="black"/>
              </a:solidFill>
            </a:endParaRPr>
          </a:p>
        </p:txBody>
      </p:sp>
      <p:sp>
        <p:nvSpPr>
          <p:cNvPr id="676866" name="Rectangle 2"/>
          <p:cNvSpPr>
            <a:spLocks noGrp="1" noRot="1" noChangeAspect="1" noChangeArrowheads="1" noTextEdit="1"/>
          </p:cNvSpPr>
          <p:nvPr>
            <p:ph type="sldImg"/>
          </p:nvPr>
        </p:nvSpPr>
        <p:spPr>
          <a:ln/>
        </p:spPr>
      </p:sp>
      <p:sp>
        <p:nvSpPr>
          <p:cNvPr id="67686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p:txBody>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eaLnBrk="0" fontAlgn="base" hangingPunct="0">
              <a:lnSpc>
                <a:spcPct val="90000"/>
              </a:lnSpc>
              <a:spcBef>
                <a:spcPct val="20000"/>
              </a:spcBef>
              <a:spcAft>
                <a:spcPct val="0"/>
              </a:spcAft>
              <a:defRPr b="1">
                <a:solidFill>
                  <a:schemeClr val="bg1"/>
                </a:solidFill>
                <a:latin typeface="Times New Roman" pitchFamily="18" charset="0"/>
              </a:defRPr>
            </a:lvl6pPr>
            <a:lvl7pPr marL="2971800" indent="-228600" eaLnBrk="0" fontAlgn="base" hangingPunct="0">
              <a:lnSpc>
                <a:spcPct val="90000"/>
              </a:lnSpc>
              <a:spcBef>
                <a:spcPct val="20000"/>
              </a:spcBef>
              <a:spcAft>
                <a:spcPct val="0"/>
              </a:spcAft>
              <a:defRPr b="1">
                <a:solidFill>
                  <a:schemeClr val="bg1"/>
                </a:solidFill>
                <a:latin typeface="Times New Roman" pitchFamily="18" charset="0"/>
              </a:defRPr>
            </a:lvl7pPr>
            <a:lvl8pPr marL="3429000" indent="-228600" eaLnBrk="0" fontAlgn="base" hangingPunct="0">
              <a:lnSpc>
                <a:spcPct val="90000"/>
              </a:lnSpc>
              <a:spcBef>
                <a:spcPct val="20000"/>
              </a:spcBef>
              <a:spcAft>
                <a:spcPct val="0"/>
              </a:spcAft>
              <a:defRPr b="1">
                <a:solidFill>
                  <a:schemeClr val="bg1"/>
                </a:solidFill>
                <a:latin typeface="Times New Roman" pitchFamily="18" charset="0"/>
              </a:defRPr>
            </a:lvl8pPr>
            <a:lvl9pPr marL="3886200" indent="-228600" eaLnBrk="0" fontAlgn="base" hangingPunct="0">
              <a:lnSpc>
                <a:spcPct val="90000"/>
              </a:lnSpc>
              <a:spcBef>
                <a:spcPct val="20000"/>
              </a:spcBef>
              <a:spcAft>
                <a:spcPct val="0"/>
              </a:spcAft>
              <a:defRPr b="1">
                <a:solidFill>
                  <a:schemeClr val="bg1"/>
                </a:solidFill>
                <a:latin typeface="Times New Roman" pitchFamily="18" charset="0"/>
              </a:defRPr>
            </a:lvl9pPr>
          </a:lstStyle>
          <a:p>
            <a:pPr eaLnBrk="1" hangingPunct="1">
              <a:defRPr/>
            </a:pPr>
            <a:fld id="{B1F75D12-48CE-435C-B53C-E64416407EE5}" type="slidenum">
              <a:rPr lang="en-GB" b="0" smtClean="0">
                <a:solidFill>
                  <a:schemeClr val="tx1"/>
                </a:solidFill>
              </a:rPr>
              <a:pPr eaLnBrk="1" hangingPunct="1">
                <a:defRPr/>
              </a:pPr>
              <a:t>32</a:t>
            </a:fld>
            <a:endParaRPr lang="en-GB" b="0" smtClean="0">
              <a:solidFill>
                <a:schemeClr val="tx1"/>
              </a:solidFill>
            </a:endParaRPr>
          </a:p>
        </p:txBody>
      </p:sp>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7"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4909BDF3-01EB-42BD-90AE-65C791CF3207}" type="slidenum">
              <a:rPr lang="en-GB" sz="1200" b="0">
                <a:solidFill>
                  <a:schemeClr val="tx1"/>
                </a:solidFill>
              </a:rPr>
              <a:pPr algn="r"/>
              <a:t>35</a:t>
            </a:fld>
            <a:endParaRPr lang="en-GB" sz="1200" b="0">
              <a:solidFill>
                <a:schemeClr val="tx1"/>
              </a:solidFill>
            </a:endParaRPr>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5"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0BF8E01F-DF46-4138-BB8C-05A40F3D0D34}" type="slidenum">
              <a:rPr lang="en-GB" sz="1200" b="0">
                <a:solidFill>
                  <a:srgbClr val="000000"/>
                </a:solidFill>
              </a:rPr>
              <a:pPr algn="r"/>
              <a:t>36</a:t>
            </a:fld>
            <a:endParaRPr lang="en-GB" sz="1200" b="0">
              <a:solidFill>
                <a:srgbClr val="000000"/>
              </a:solidFill>
            </a:endParaRPr>
          </a:p>
        </p:txBody>
      </p:sp>
      <p:sp>
        <p:nvSpPr>
          <p:cNvPr id="687106" name="Rectangle 2"/>
          <p:cNvSpPr>
            <a:spLocks noGrp="1" noRot="1" noChangeAspect="1" noChangeArrowheads="1" noTextEdit="1"/>
          </p:cNvSpPr>
          <p:nvPr>
            <p:ph type="sldImg"/>
          </p:nvPr>
        </p:nvSpPr>
        <p:spPr>
          <a:ln/>
        </p:spPr>
      </p:sp>
      <p:sp>
        <p:nvSpPr>
          <p:cNvPr id="6871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1"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F2DC1533-5EF7-4287-A3D9-F612A422E54C}" type="slidenum">
              <a:rPr lang="en-GB" sz="1200" b="0">
                <a:solidFill>
                  <a:schemeClr val="tx1"/>
                </a:solidFill>
              </a:rPr>
              <a:pPr algn="r"/>
              <a:t>38</a:t>
            </a:fld>
            <a:endParaRPr lang="en-GB" sz="1200" b="0">
              <a:solidFill>
                <a:schemeClr val="tx1"/>
              </a:solidFill>
            </a:endParaRPr>
          </a:p>
        </p:txBody>
      </p:sp>
      <p:sp>
        <p:nvSpPr>
          <p:cNvPr id="691202"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53AAD126-4522-42FD-AAEF-84F43B92F98F}" type="slidenum">
              <a:rPr lang="en-GB" sz="1200" b="0">
                <a:solidFill>
                  <a:schemeClr val="tx1"/>
                </a:solidFill>
              </a:rPr>
              <a:pPr algn="r"/>
              <a:t>38</a:t>
            </a:fld>
            <a:endParaRPr lang="en-GB" sz="1200" b="0">
              <a:solidFill>
                <a:schemeClr val="tx1"/>
              </a:solidFill>
            </a:endParaRPr>
          </a:p>
        </p:txBody>
      </p:sp>
      <p:sp>
        <p:nvSpPr>
          <p:cNvPr id="691203" name="Rectangle 2"/>
          <p:cNvSpPr>
            <a:spLocks noGrp="1" noRot="1" noChangeAspect="1" noChangeArrowheads="1" noTextEdit="1"/>
          </p:cNvSpPr>
          <p:nvPr>
            <p:ph type="sldImg"/>
          </p:nvPr>
        </p:nvSpPr>
        <p:spPr>
          <a:ln/>
        </p:spPr>
      </p:sp>
      <p:sp>
        <p:nvSpPr>
          <p:cNvPr id="6912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eaLnBrk="0" fontAlgn="base" hangingPunct="0">
              <a:lnSpc>
                <a:spcPct val="90000"/>
              </a:lnSpc>
              <a:spcBef>
                <a:spcPct val="20000"/>
              </a:spcBef>
              <a:spcAft>
                <a:spcPct val="0"/>
              </a:spcAft>
              <a:defRPr b="1">
                <a:solidFill>
                  <a:schemeClr val="bg1"/>
                </a:solidFill>
                <a:latin typeface="Times New Roman" pitchFamily="18" charset="0"/>
              </a:defRPr>
            </a:lvl6pPr>
            <a:lvl7pPr marL="2971800" indent="-228600" eaLnBrk="0" fontAlgn="base" hangingPunct="0">
              <a:lnSpc>
                <a:spcPct val="90000"/>
              </a:lnSpc>
              <a:spcBef>
                <a:spcPct val="20000"/>
              </a:spcBef>
              <a:spcAft>
                <a:spcPct val="0"/>
              </a:spcAft>
              <a:defRPr b="1">
                <a:solidFill>
                  <a:schemeClr val="bg1"/>
                </a:solidFill>
                <a:latin typeface="Times New Roman" pitchFamily="18" charset="0"/>
              </a:defRPr>
            </a:lvl7pPr>
            <a:lvl8pPr marL="3429000" indent="-228600" eaLnBrk="0" fontAlgn="base" hangingPunct="0">
              <a:lnSpc>
                <a:spcPct val="90000"/>
              </a:lnSpc>
              <a:spcBef>
                <a:spcPct val="20000"/>
              </a:spcBef>
              <a:spcAft>
                <a:spcPct val="0"/>
              </a:spcAft>
              <a:defRPr b="1">
                <a:solidFill>
                  <a:schemeClr val="bg1"/>
                </a:solidFill>
                <a:latin typeface="Times New Roman" pitchFamily="18" charset="0"/>
              </a:defRPr>
            </a:lvl8pPr>
            <a:lvl9pPr marL="3886200" indent="-228600" eaLnBrk="0" fontAlgn="base" hangingPunct="0">
              <a:lnSpc>
                <a:spcPct val="90000"/>
              </a:lnSpc>
              <a:spcBef>
                <a:spcPct val="20000"/>
              </a:spcBef>
              <a:spcAft>
                <a:spcPct val="0"/>
              </a:spcAft>
              <a:defRPr b="1">
                <a:solidFill>
                  <a:schemeClr val="bg1"/>
                </a:solidFill>
                <a:latin typeface="Times New Roman" pitchFamily="18" charset="0"/>
              </a:defRPr>
            </a:lvl9pPr>
          </a:lstStyle>
          <a:p>
            <a:pPr eaLnBrk="1" hangingPunct="1">
              <a:defRPr/>
            </a:pPr>
            <a:fld id="{F672D6EE-1B35-4D55-8AAD-F5EC6C5E8521}" type="slidenum">
              <a:rPr lang="en-GB" b="0" smtClean="0">
                <a:solidFill>
                  <a:schemeClr val="tx1"/>
                </a:solidFill>
              </a:rPr>
              <a:pPr eaLnBrk="1" hangingPunct="1">
                <a:defRPr/>
              </a:pPr>
              <a:t>3</a:t>
            </a:fld>
            <a:endParaRPr lang="en-GB" b="0" smtClean="0">
              <a:solidFill>
                <a:schemeClr val="tx1"/>
              </a:solidFill>
            </a:endParaRPr>
          </a:p>
        </p:txBody>
      </p:sp>
      <p:sp>
        <p:nvSpPr>
          <p:cNvPr id="143362"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E815D784-D1AF-4D83-B0BF-B59CEF02796E}" type="slidenum">
              <a:rPr lang="en-GB" sz="1200" b="0">
                <a:solidFill>
                  <a:schemeClr val="tx1"/>
                </a:solidFill>
              </a:rPr>
              <a:pPr algn="r"/>
              <a:t>3</a:t>
            </a:fld>
            <a:endParaRPr lang="en-GB" sz="1200" b="0">
              <a:solidFill>
                <a:schemeClr val="tx1"/>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endParaRPr lang="fi-FI"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49" name="Rectangle 7"/>
          <p:cNvSpPr>
            <a:spLocks noGrp="1" noChangeArrowheads="1"/>
          </p:cNvSpPr>
          <p:nvPr>
            <p:ph type="sldNum" sz="quarter" idx="5"/>
          </p:nvPr>
        </p:nvSpPr>
        <p:spPr>
          <a:noFill/>
          <a:ln>
            <a:miter lim="800000"/>
            <a:headEnd/>
            <a:tailEnd/>
          </a:ln>
        </p:spPr>
        <p:txBody>
          <a:bodyPr/>
          <a:lstStyle/>
          <a:p>
            <a:fld id="{741ADE7D-B9BE-4AF5-881F-B2649A479D1D}" type="slidenum">
              <a:rPr lang="en-GB" smtClean="0">
                <a:cs typeface="Arial" charset="0"/>
              </a:rPr>
              <a:pPr/>
              <a:t>39</a:t>
            </a:fld>
            <a:endParaRPr lang="en-GB" smtClean="0">
              <a:cs typeface="Arial" charset="0"/>
            </a:endParaRPr>
          </a:p>
        </p:txBody>
      </p:sp>
      <p:sp>
        <p:nvSpPr>
          <p:cNvPr id="693250"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F123F95B-4C24-4265-9434-196E3E1EEBE8}" type="slidenum">
              <a:rPr lang="en-GB" sz="1200" b="0">
                <a:solidFill>
                  <a:schemeClr val="tx1"/>
                </a:solidFill>
              </a:rPr>
              <a:pPr algn="r"/>
              <a:t>39</a:t>
            </a:fld>
            <a:endParaRPr lang="en-GB" sz="1200" b="0">
              <a:solidFill>
                <a:schemeClr val="tx1"/>
              </a:solidFill>
            </a:endParaRPr>
          </a:p>
        </p:txBody>
      </p:sp>
      <p:sp>
        <p:nvSpPr>
          <p:cNvPr id="693251" name="Rectangle 2"/>
          <p:cNvSpPr>
            <a:spLocks noGrp="1" noRot="1" noChangeAspect="1" noChangeArrowheads="1" noTextEdit="1"/>
          </p:cNvSpPr>
          <p:nvPr>
            <p:ph type="sldImg"/>
          </p:nvPr>
        </p:nvSpPr>
        <p:spPr>
          <a:ln/>
        </p:spPr>
      </p:sp>
      <p:sp>
        <p:nvSpPr>
          <p:cNvPr id="6932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3"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3E57E67F-1124-4470-A403-384FC6154C56}" type="slidenum">
              <a:rPr lang="en-GB" sz="1200" b="0">
                <a:solidFill>
                  <a:schemeClr val="tx1"/>
                </a:solidFill>
              </a:rPr>
              <a:pPr algn="r"/>
              <a:t>42</a:t>
            </a:fld>
            <a:endParaRPr lang="en-GB" sz="1200" b="0">
              <a:solidFill>
                <a:schemeClr val="tx1"/>
              </a:solidFill>
            </a:endParaRPr>
          </a:p>
        </p:txBody>
      </p:sp>
      <p:sp>
        <p:nvSpPr>
          <p:cNvPr id="699394"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BFF1866B-DE18-4995-8392-44A6C7F2D09C}" type="slidenum">
              <a:rPr lang="en-GB" sz="1200" b="0">
                <a:solidFill>
                  <a:schemeClr val="tx1"/>
                </a:solidFill>
              </a:rPr>
              <a:pPr algn="r"/>
              <a:t>42</a:t>
            </a:fld>
            <a:endParaRPr lang="en-GB" sz="1200" b="0">
              <a:solidFill>
                <a:schemeClr val="tx1"/>
              </a:solidFill>
            </a:endParaRPr>
          </a:p>
        </p:txBody>
      </p:sp>
      <p:sp>
        <p:nvSpPr>
          <p:cNvPr id="699395" name="Rectangle 2"/>
          <p:cNvSpPr>
            <a:spLocks noGrp="1" noRot="1" noChangeAspect="1" noChangeArrowheads="1" noTextEdit="1"/>
          </p:cNvSpPr>
          <p:nvPr>
            <p:ph type="sldImg"/>
          </p:nvPr>
        </p:nvSpPr>
        <p:spPr>
          <a:ln/>
        </p:spPr>
      </p:sp>
      <p:sp>
        <p:nvSpPr>
          <p:cNvPr id="69939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1"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E842EB7F-9AFE-4966-9D6B-90C746487DF6}" type="slidenum">
              <a:rPr lang="en-GB" sz="1200" b="0">
                <a:solidFill>
                  <a:schemeClr val="tx1"/>
                </a:solidFill>
              </a:rPr>
              <a:pPr algn="r"/>
              <a:t>43</a:t>
            </a:fld>
            <a:endParaRPr lang="en-GB" sz="1200" b="0">
              <a:solidFill>
                <a:schemeClr val="tx1"/>
              </a:solidFill>
            </a:endParaRPr>
          </a:p>
        </p:txBody>
      </p:sp>
      <p:sp>
        <p:nvSpPr>
          <p:cNvPr id="701442"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6812173B-084B-4B84-9D19-DD4E572754E1}" type="slidenum">
              <a:rPr lang="en-GB" sz="1200" b="0">
                <a:solidFill>
                  <a:schemeClr val="tx1"/>
                </a:solidFill>
              </a:rPr>
              <a:pPr algn="r"/>
              <a:t>43</a:t>
            </a:fld>
            <a:endParaRPr lang="en-GB" sz="1200" b="0">
              <a:solidFill>
                <a:schemeClr val="tx1"/>
              </a:solidFill>
            </a:endParaRPr>
          </a:p>
        </p:txBody>
      </p:sp>
      <p:sp>
        <p:nvSpPr>
          <p:cNvPr id="701443" name="Rectangle 2"/>
          <p:cNvSpPr>
            <a:spLocks noGrp="1" noRot="1" noChangeAspect="1" noChangeArrowheads="1" noTextEdit="1"/>
          </p:cNvSpPr>
          <p:nvPr>
            <p:ph type="sldImg"/>
          </p:nvPr>
        </p:nvSpPr>
        <p:spPr>
          <a:ln/>
        </p:spPr>
      </p:sp>
      <p:sp>
        <p:nvSpPr>
          <p:cNvPr id="70144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7"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9A5C772C-7918-4D77-B76A-3061655EFF7A}" type="slidenum">
              <a:rPr lang="en-GB" sz="1200" b="0">
                <a:solidFill>
                  <a:schemeClr val="tx1"/>
                </a:solidFill>
              </a:rPr>
              <a:pPr algn="r"/>
              <a:t>44</a:t>
            </a:fld>
            <a:endParaRPr lang="en-GB" sz="1200" b="0">
              <a:solidFill>
                <a:schemeClr val="tx1"/>
              </a:solidFill>
            </a:endParaRPr>
          </a:p>
        </p:txBody>
      </p:sp>
      <p:sp>
        <p:nvSpPr>
          <p:cNvPr id="705538"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19B90D27-3BFA-4A9A-80CC-CC2C846C8F1D}" type="slidenum">
              <a:rPr lang="en-GB" sz="1200" b="0">
                <a:solidFill>
                  <a:schemeClr val="tx1"/>
                </a:solidFill>
              </a:rPr>
              <a:pPr algn="r"/>
              <a:t>44</a:t>
            </a:fld>
            <a:endParaRPr lang="en-GB" sz="1200" b="0">
              <a:solidFill>
                <a:schemeClr val="tx1"/>
              </a:solidFill>
            </a:endParaRPr>
          </a:p>
        </p:txBody>
      </p:sp>
      <p:sp>
        <p:nvSpPr>
          <p:cNvPr id="705539" name="Rectangle 2"/>
          <p:cNvSpPr>
            <a:spLocks noGrp="1" noRot="1" noChangeAspect="1" noChangeArrowheads="1" noTextEdit="1"/>
          </p:cNvSpPr>
          <p:nvPr>
            <p:ph type="sldImg"/>
          </p:nvPr>
        </p:nvSpPr>
        <p:spPr>
          <a:ln/>
        </p:spPr>
      </p:sp>
      <p:sp>
        <p:nvSpPr>
          <p:cNvPr id="7055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09"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2B25CBE6-2B66-4595-A4D3-260C7FA2A6E8}" type="slidenum">
              <a:rPr lang="en-GB" sz="1200" b="0">
                <a:solidFill>
                  <a:schemeClr val="tx1"/>
                </a:solidFill>
              </a:rPr>
              <a:pPr algn="r"/>
              <a:t>46</a:t>
            </a:fld>
            <a:endParaRPr lang="en-GB" sz="1200" b="0">
              <a:solidFill>
                <a:schemeClr val="tx1"/>
              </a:solidFill>
            </a:endParaRPr>
          </a:p>
        </p:txBody>
      </p:sp>
      <p:sp>
        <p:nvSpPr>
          <p:cNvPr id="708610" name="Rectangle 2"/>
          <p:cNvSpPr>
            <a:spLocks noGrp="1" noRot="1" noChangeAspect="1" noChangeArrowheads="1" noTextEdit="1"/>
          </p:cNvSpPr>
          <p:nvPr>
            <p:ph type="sldImg"/>
          </p:nvPr>
        </p:nvSpPr>
        <p:spPr>
          <a:ln/>
        </p:spPr>
      </p:sp>
      <p:sp>
        <p:nvSpPr>
          <p:cNvPr id="70861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1"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019DCC44-D276-4934-8CA9-80B8157BB705}" type="slidenum">
              <a:rPr lang="en-GB" sz="1200" b="0">
                <a:solidFill>
                  <a:schemeClr val="tx1"/>
                </a:solidFill>
              </a:rPr>
              <a:pPr algn="r"/>
              <a:t>48</a:t>
            </a:fld>
            <a:endParaRPr lang="en-GB" sz="1200" b="0">
              <a:solidFill>
                <a:schemeClr val="tx1"/>
              </a:solidFill>
            </a:endParaRPr>
          </a:p>
        </p:txBody>
      </p:sp>
      <p:sp>
        <p:nvSpPr>
          <p:cNvPr id="711682"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9FF4C1D4-DD28-4427-91FC-E454CCB40E3F}" type="slidenum">
              <a:rPr lang="en-GB" sz="1200" b="0">
                <a:solidFill>
                  <a:schemeClr val="tx1"/>
                </a:solidFill>
              </a:rPr>
              <a:pPr algn="r"/>
              <a:t>48</a:t>
            </a:fld>
            <a:endParaRPr lang="en-GB" sz="1200" b="0">
              <a:solidFill>
                <a:schemeClr val="tx1"/>
              </a:solidFill>
            </a:endParaRPr>
          </a:p>
        </p:txBody>
      </p:sp>
      <p:sp>
        <p:nvSpPr>
          <p:cNvPr id="711683" name="Rectangle 2"/>
          <p:cNvSpPr>
            <a:spLocks noGrp="1" noRot="1" noChangeAspect="1" noChangeArrowheads="1" noTextEdit="1"/>
          </p:cNvSpPr>
          <p:nvPr>
            <p:ph type="sldImg"/>
          </p:nvPr>
        </p:nvSpPr>
        <p:spPr>
          <a:ln/>
        </p:spPr>
      </p:sp>
      <p:sp>
        <p:nvSpPr>
          <p:cNvPr id="7116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29"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92037E65-20A6-4FDF-B168-EE2636DA096F}" type="slidenum">
              <a:rPr lang="en-GB" sz="1200" b="0">
                <a:solidFill>
                  <a:schemeClr val="tx1"/>
                </a:solidFill>
              </a:rPr>
              <a:pPr algn="r"/>
              <a:t>49</a:t>
            </a:fld>
            <a:endParaRPr lang="en-GB" sz="1200" b="0">
              <a:solidFill>
                <a:schemeClr val="tx1"/>
              </a:solidFill>
            </a:endParaRPr>
          </a:p>
        </p:txBody>
      </p:sp>
      <p:sp>
        <p:nvSpPr>
          <p:cNvPr id="713730" name="Rectangle 2"/>
          <p:cNvSpPr>
            <a:spLocks noGrp="1" noRot="1" noChangeAspect="1" noChangeArrowheads="1" noTextEdit="1"/>
          </p:cNvSpPr>
          <p:nvPr>
            <p:ph type="sldImg"/>
          </p:nvPr>
        </p:nvSpPr>
        <p:spPr>
          <a:ln/>
        </p:spPr>
      </p:sp>
      <p:sp>
        <p:nvSpPr>
          <p:cNvPr id="71373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7"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7923128D-8BA4-425D-9FAE-5E2B3D4F6CAC}" type="slidenum">
              <a:rPr lang="en-GB" sz="1200" b="0">
                <a:solidFill>
                  <a:schemeClr val="tx1"/>
                </a:solidFill>
              </a:rPr>
              <a:pPr algn="r"/>
              <a:t>50</a:t>
            </a:fld>
            <a:endParaRPr lang="en-GB" sz="1200" b="0">
              <a:solidFill>
                <a:schemeClr val="tx1"/>
              </a:solidFill>
            </a:endParaRPr>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5"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8B756DA6-1585-4EAD-8C3C-3228721CA756}" type="slidenum">
              <a:rPr lang="en-GB" sz="1200" b="0">
                <a:solidFill>
                  <a:schemeClr val="tx1"/>
                </a:solidFill>
              </a:rPr>
              <a:pPr algn="r"/>
              <a:t>51</a:t>
            </a:fld>
            <a:endParaRPr lang="en-GB" sz="1200" b="0">
              <a:solidFill>
                <a:schemeClr val="tx1"/>
              </a:solidFill>
            </a:endParaRPr>
          </a:p>
        </p:txBody>
      </p:sp>
      <p:sp>
        <p:nvSpPr>
          <p:cNvPr id="717826" name="Rectangle 2"/>
          <p:cNvSpPr>
            <a:spLocks noGrp="1" noRot="1" noChangeAspect="1" noChangeArrowheads="1" noTextEdit="1"/>
          </p:cNvSpPr>
          <p:nvPr>
            <p:ph type="sldImg"/>
          </p:nvPr>
        </p:nvSpPr>
        <p:spPr>
          <a:ln/>
        </p:spPr>
      </p:sp>
      <p:sp>
        <p:nvSpPr>
          <p:cNvPr id="71782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3"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B971C9A0-B751-4864-B20A-1DBFB9091951}" type="slidenum">
              <a:rPr lang="en-GB" sz="1200" b="0">
                <a:solidFill>
                  <a:schemeClr val="tx1"/>
                </a:solidFill>
              </a:rPr>
              <a:pPr algn="r"/>
              <a:t>52</a:t>
            </a:fld>
            <a:endParaRPr lang="en-GB" sz="1200" b="0">
              <a:solidFill>
                <a:schemeClr val="tx1"/>
              </a:solidFill>
            </a:endParaRPr>
          </a:p>
        </p:txBody>
      </p:sp>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3" name="Rectangle 2"/>
          <p:cNvSpPr>
            <a:spLocks noGrp="1" noRot="1" noChangeAspect="1" noChangeArrowheads="1" noTextEdit="1"/>
          </p:cNvSpPr>
          <p:nvPr>
            <p:ph type="sldImg"/>
          </p:nvPr>
        </p:nvSpPr>
        <p:spPr>
          <a:ln/>
        </p:spPr>
      </p:sp>
      <p:sp>
        <p:nvSpPr>
          <p:cNvPr id="61235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1" name="Rectangle 2"/>
          <p:cNvSpPr>
            <a:spLocks noGrp="1" noRot="1" noChangeAspect="1" noChangeArrowheads="1" noTextEdit="1"/>
          </p:cNvSpPr>
          <p:nvPr>
            <p:ph type="sldImg"/>
          </p:nvPr>
        </p:nvSpPr>
        <p:spPr>
          <a:ln/>
        </p:spPr>
      </p:sp>
      <p:sp>
        <p:nvSpPr>
          <p:cNvPr id="72192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3" name="Rectangle 2"/>
          <p:cNvSpPr>
            <a:spLocks noGrp="1" noRot="1" noChangeAspect="1" noChangeArrowheads="1" noTextEdit="1"/>
          </p:cNvSpPr>
          <p:nvPr>
            <p:ph type="sldImg"/>
          </p:nvPr>
        </p:nvSpPr>
        <p:spPr>
          <a:ln/>
        </p:spPr>
      </p:sp>
      <p:sp>
        <p:nvSpPr>
          <p:cNvPr id="72499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1"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A6546ED3-1331-4674-AABF-4023FEEA571D}" type="slidenum">
              <a:rPr lang="en-GB" sz="1200" b="0">
                <a:solidFill>
                  <a:schemeClr val="tx1"/>
                </a:solidFill>
              </a:rPr>
              <a:pPr algn="r"/>
              <a:t>55</a:t>
            </a:fld>
            <a:endParaRPr lang="en-GB" sz="1200" b="0">
              <a:solidFill>
                <a:schemeClr val="tx1"/>
              </a:solidFill>
            </a:endParaRPr>
          </a:p>
        </p:txBody>
      </p:sp>
      <p:sp>
        <p:nvSpPr>
          <p:cNvPr id="727042" name="Rectangle 2"/>
          <p:cNvSpPr>
            <a:spLocks noGrp="1" noRot="1" noChangeAspect="1" noChangeArrowheads="1" noTextEdit="1"/>
          </p:cNvSpPr>
          <p:nvPr>
            <p:ph type="sldImg"/>
          </p:nvPr>
        </p:nvSpPr>
        <p:spPr>
          <a:ln/>
        </p:spPr>
      </p:sp>
      <p:sp>
        <p:nvSpPr>
          <p:cNvPr id="72704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2"/>
          <p:cNvSpPr>
            <a:spLocks noGrp="1" noRot="1" noChangeAspect="1" noChangeArrowheads="1" noTextEdit="1"/>
          </p:cNvSpPr>
          <p:nvPr>
            <p:ph type="sldImg"/>
          </p:nvPr>
        </p:nvSpPr>
        <p:spPr>
          <a:ln/>
        </p:spPr>
      </p:sp>
      <p:sp>
        <p:nvSpPr>
          <p:cNvPr id="61337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69" name="Rectangle 2"/>
          <p:cNvSpPr>
            <a:spLocks noGrp="1" noRot="1" noChangeAspect="1" noChangeArrowheads="1" noTextEdit="1"/>
          </p:cNvSpPr>
          <p:nvPr>
            <p:ph type="sldImg"/>
          </p:nvPr>
        </p:nvSpPr>
        <p:spPr>
          <a:ln/>
        </p:spPr>
      </p:sp>
      <p:sp>
        <p:nvSpPr>
          <p:cNvPr id="72397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eaLnBrk="0" fontAlgn="base" hangingPunct="0">
              <a:lnSpc>
                <a:spcPct val="90000"/>
              </a:lnSpc>
              <a:spcBef>
                <a:spcPct val="20000"/>
              </a:spcBef>
              <a:spcAft>
                <a:spcPct val="0"/>
              </a:spcAft>
              <a:defRPr b="1">
                <a:solidFill>
                  <a:schemeClr val="bg1"/>
                </a:solidFill>
                <a:latin typeface="Times New Roman" pitchFamily="18" charset="0"/>
              </a:defRPr>
            </a:lvl6pPr>
            <a:lvl7pPr marL="2971800" indent="-228600" eaLnBrk="0" fontAlgn="base" hangingPunct="0">
              <a:lnSpc>
                <a:spcPct val="90000"/>
              </a:lnSpc>
              <a:spcBef>
                <a:spcPct val="20000"/>
              </a:spcBef>
              <a:spcAft>
                <a:spcPct val="0"/>
              </a:spcAft>
              <a:defRPr b="1">
                <a:solidFill>
                  <a:schemeClr val="bg1"/>
                </a:solidFill>
                <a:latin typeface="Times New Roman" pitchFamily="18" charset="0"/>
              </a:defRPr>
            </a:lvl7pPr>
            <a:lvl8pPr marL="3429000" indent="-228600" eaLnBrk="0" fontAlgn="base" hangingPunct="0">
              <a:lnSpc>
                <a:spcPct val="90000"/>
              </a:lnSpc>
              <a:spcBef>
                <a:spcPct val="20000"/>
              </a:spcBef>
              <a:spcAft>
                <a:spcPct val="0"/>
              </a:spcAft>
              <a:defRPr b="1">
                <a:solidFill>
                  <a:schemeClr val="bg1"/>
                </a:solidFill>
                <a:latin typeface="Times New Roman" pitchFamily="18" charset="0"/>
              </a:defRPr>
            </a:lvl8pPr>
            <a:lvl9pPr marL="3886200" indent="-228600" eaLnBrk="0" fontAlgn="base" hangingPunct="0">
              <a:lnSpc>
                <a:spcPct val="90000"/>
              </a:lnSpc>
              <a:spcBef>
                <a:spcPct val="20000"/>
              </a:spcBef>
              <a:spcAft>
                <a:spcPct val="0"/>
              </a:spcAft>
              <a:defRPr b="1">
                <a:solidFill>
                  <a:schemeClr val="bg1"/>
                </a:solidFill>
                <a:latin typeface="Times New Roman" pitchFamily="18" charset="0"/>
              </a:defRPr>
            </a:lvl9pPr>
          </a:lstStyle>
          <a:p>
            <a:pPr eaLnBrk="1" hangingPunct="1">
              <a:defRPr/>
            </a:pPr>
            <a:fld id="{3F5D7E21-EFE9-4926-8696-E06D80C8FC86}" type="slidenum">
              <a:rPr lang="en-GB" b="0" smtClean="0">
                <a:solidFill>
                  <a:schemeClr val="tx1"/>
                </a:solidFill>
              </a:rPr>
              <a:pPr eaLnBrk="1" hangingPunct="1">
                <a:defRPr/>
              </a:pPr>
              <a:t>18</a:t>
            </a:fld>
            <a:endParaRPr lang="en-GB" b="0" smtClean="0">
              <a:solidFill>
                <a:schemeClr val="tx1"/>
              </a:solidFill>
            </a:endParaRPr>
          </a:p>
        </p:txBody>
      </p:sp>
      <p:sp>
        <p:nvSpPr>
          <p:cNvPr id="637954" name="Rectangle 7"/>
          <p:cNvSpPr txBox="1">
            <a:spLocks noGrp="1" noChangeArrowheads="1"/>
          </p:cNvSpPr>
          <p:nvPr/>
        </p:nvSpPr>
        <p:spPr bwMode="auto">
          <a:xfrm>
            <a:off x="3843338" y="9429750"/>
            <a:ext cx="2938462" cy="496888"/>
          </a:xfrm>
          <a:prstGeom prst="rect">
            <a:avLst/>
          </a:prstGeom>
          <a:noFill/>
          <a:ln w="9525">
            <a:noFill/>
            <a:miter lim="800000"/>
            <a:headEnd/>
            <a:tailEnd/>
          </a:ln>
        </p:spPr>
        <p:txBody>
          <a:bodyPr anchor="b"/>
          <a:lstStyle/>
          <a:p>
            <a:pPr algn="r"/>
            <a:fld id="{8C4A08CD-E504-4ED5-BFE3-55A054D0C27A}" type="slidenum">
              <a:rPr lang="en-GB" sz="1200" b="0">
                <a:solidFill>
                  <a:schemeClr val="tx1"/>
                </a:solidFill>
              </a:rPr>
              <a:pPr algn="r"/>
              <a:t>18</a:t>
            </a:fld>
            <a:endParaRPr lang="en-GB" sz="1200" b="0">
              <a:solidFill>
                <a:schemeClr val="tx1"/>
              </a:solidFill>
            </a:endParaRPr>
          </a:p>
        </p:txBody>
      </p:sp>
      <p:sp>
        <p:nvSpPr>
          <p:cNvPr id="637955" name="Rectangle 2"/>
          <p:cNvSpPr>
            <a:spLocks noGrp="1" noRot="1" noChangeAspect="1" noChangeArrowheads="1" noTextEdit="1"/>
          </p:cNvSpPr>
          <p:nvPr>
            <p:ph type="sldImg"/>
          </p:nvPr>
        </p:nvSpPr>
        <p:spPr>
          <a:ln/>
        </p:spPr>
      </p:sp>
      <p:sp>
        <p:nvSpPr>
          <p:cNvPr id="637956" name="Rectangle 3"/>
          <p:cNvSpPr>
            <a:spLocks noGrp="1" noChangeArrowheads="1"/>
          </p:cNvSpPr>
          <p:nvPr>
            <p:ph type="body" idx="1"/>
          </p:nvPr>
        </p:nvSpPr>
        <p:spPr>
          <a:noFill/>
        </p:spPr>
        <p:txBody>
          <a:bodyPr/>
          <a:lstStyle/>
          <a:p>
            <a:pPr eaLnBrk="1" hangingPunct="1"/>
            <a:endParaRPr lang="fi-FI"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5" name="Rectangle 2"/>
          <p:cNvSpPr>
            <a:spLocks noGrp="1" noRot="1" noChangeAspect="1" noChangeArrowheads="1" noTextEdit="1"/>
          </p:cNvSpPr>
          <p:nvPr>
            <p:ph type="sldImg"/>
          </p:nvPr>
        </p:nvSpPr>
        <p:spPr>
          <a:ln/>
        </p:spPr>
      </p:sp>
      <p:sp>
        <p:nvSpPr>
          <p:cNvPr id="64102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7" name="Rectangle 2"/>
          <p:cNvSpPr>
            <a:spLocks noGrp="1" noRot="1" noChangeAspect="1" noChangeArrowheads="1" noTextEdit="1"/>
          </p:cNvSpPr>
          <p:nvPr>
            <p:ph type="sldImg"/>
          </p:nvPr>
        </p:nvSpPr>
        <p:spPr>
          <a:ln/>
        </p:spPr>
      </p:sp>
      <p:sp>
        <p:nvSpPr>
          <p:cNvPr id="64409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5" name="Rectangle 7"/>
          <p:cNvSpPr>
            <a:spLocks noGrp="1" noChangeArrowheads="1"/>
          </p:cNvSpPr>
          <p:nvPr>
            <p:ph type="sldNum" sz="quarter" idx="5"/>
          </p:nvPr>
        </p:nvSpPr>
        <p:spPr>
          <a:ln>
            <a:miter lim="800000"/>
            <a:headEnd/>
            <a:tailEnd/>
          </a:ln>
        </p:spPr>
        <p:txBody>
          <a:bodyPr/>
          <a:lstStyle/>
          <a:p>
            <a:pPr>
              <a:defRPr/>
            </a:pPr>
            <a:fld id="{F2C40250-72A0-4316-8483-280297B983F0}" type="slidenum">
              <a:rPr lang="en-GB" smtClean="0">
                <a:solidFill>
                  <a:prstClr val="white"/>
                </a:solidFill>
              </a:rPr>
              <a:pPr>
                <a:defRPr/>
              </a:pPr>
              <a:t>22</a:t>
            </a:fld>
            <a:endParaRPr lang="en-GB" smtClean="0">
              <a:solidFill>
                <a:prstClr val="white"/>
              </a:solidFill>
            </a:endParaRPr>
          </a:p>
        </p:txBody>
      </p:sp>
      <p:sp>
        <p:nvSpPr>
          <p:cNvPr id="647170" name="Rectangle 2"/>
          <p:cNvSpPr>
            <a:spLocks noGrp="1" noRot="1" noChangeAspect="1" noChangeArrowheads="1" noTextEdit="1"/>
          </p:cNvSpPr>
          <p:nvPr>
            <p:ph type="sldImg"/>
          </p:nvPr>
        </p:nvSpPr>
        <p:spPr>
          <a:ln/>
        </p:spPr>
      </p:sp>
      <p:sp>
        <p:nvSpPr>
          <p:cNvPr id="64717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62AF843-696D-40CE-AC7F-835831F1FB7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7550B15-DC64-454C-8C49-86984873617A}" type="slidenum">
              <a:rPr lang="en-GB"/>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891D565B-11D4-4B42-80C7-1779335B405E}" type="slidenum">
              <a:rPr lang="en-GB"/>
              <a:pPr>
                <a:defRPr/>
              </a:pPr>
              <a:t>‹#›</a:t>
            </a:fld>
            <a:endParaRPr lang="en-GB"/>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3BAABA25-7499-43D4-8CB8-776FB5551979}" type="slidenum">
              <a:rPr lang="en-GB"/>
              <a:pPr>
                <a:defRPr/>
              </a:pPr>
              <a:t>‹#›</a:t>
            </a:fld>
            <a:endParaRPr lang="en-GB"/>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4C004666-5C6C-47FB-9EEC-D054B25C5D63}" type="slidenum">
              <a:rPr lang="en-GB"/>
              <a:pPr>
                <a:defRPr/>
              </a:pPr>
              <a:t>‹#›</a:t>
            </a:fld>
            <a:endParaRPr lang="en-GB"/>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8219923E-8D30-4678-A2B1-18B3363F550E}" type="slidenum">
              <a:rPr lang="en-GB"/>
              <a:pPr>
                <a:defRPr/>
              </a:pPr>
              <a:t>‹#›</a:t>
            </a:fld>
            <a:endParaRPr lang="en-GB"/>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9E120D79-0735-4CFD-BB4A-2687375B9DCB}" type="slidenum">
              <a:rPr lang="en-GB"/>
              <a:pPr>
                <a:defRPr/>
              </a:pPr>
              <a:t>‹#›</a:t>
            </a:fld>
            <a:endParaRPr lang="en-GB"/>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B70DE869-CD4B-48B1-9D00-7C9B9349D5EF}" type="slidenum">
              <a:rPr lang="en-GB"/>
              <a:pPr>
                <a:defRPr/>
              </a:pPr>
              <a:t>‹#›</a:t>
            </a:fld>
            <a:endParaRPr lang="en-GB"/>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AB1A3F0C-12EA-49D4-B77D-9197C43E7040}" type="slidenum">
              <a:rPr lang="en-GB"/>
              <a:pPr>
                <a:defRPr/>
              </a:pPr>
              <a:t>‹#›</a:t>
            </a:fld>
            <a:endParaRPr lang="en-GB"/>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6DCACF7D-5E0D-4444-AA77-189C2061484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64025D7-0D63-4888-82CD-35D950B1092A}"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149C4C-71E1-469E-8B96-3D422772F4A4}"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endParaRPr lang="en-GB"/>
          </a:p>
        </p:txBody>
      </p:sp>
      <p:sp>
        <p:nvSpPr>
          <p:cNvPr id="5" name="Footer Placeholder 4"/>
          <p:cNvSpPr>
            <a:spLocks noGrp="1"/>
          </p:cNvSpPr>
          <p:nvPr>
            <p:ph type="ftr" sz="quarter" idx="11"/>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fld id="{89D68629-5871-46EA-99C9-A1058DF0907E}"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endParaRPr lang="en-GB"/>
          </a:p>
        </p:txBody>
      </p:sp>
      <p:sp>
        <p:nvSpPr>
          <p:cNvPr id="5" name="Footer Placeholder 4"/>
          <p:cNvSpPr>
            <a:spLocks noGrp="1"/>
          </p:cNvSpPr>
          <p:nvPr>
            <p:ph type="ftr" sz="quarter" idx="11"/>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fld id="{D9D3A78A-E134-4C4D-853D-AE5E43BBE568}"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endParaRPr lang="en-GB"/>
          </a:p>
        </p:txBody>
      </p:sp>
      <p:sp>
        <p:nvSpPr>
          <p:cNvPr id="6" name="Footer Placeholder 5"/>
          <p:cNvSpPr>
            <a:spLocks noGrp="1"/>
          </p:cNvSpPr>
          <p:nvPr>
            <p:ph type="ftr" sz="quarter" idx="11"/>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fld id="{7A0D570A-559C-4473-A277-8415DB9C29E5}"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endParaRPr lang="en-GB"/>
          </a:p>
        </p:txBody>
      </p:sp>
      <p:sp>
        <p:nvSpPr>
          <p:cNvPr id="8" name="Footer Placeholder 7"/>
          <p:cNvSpPr>
            <a:spLocks noGrp="1"/>
          </p:cNvSpPr>
          <p:nvPr>
            <p:ph type="ftr" sz="quarter" idx="11"/>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endParaRPr lang="en-GB"/>
          </a:p>
        </p:txBody>
      </p:sp>
      <p:sp>
        <p:nvSpPr>
          <p:cNvPr id="9" name="Slide Number Placeholder 8"/>
          <p:cNvSpPr>
            <a:spLocks noGrp="1"/>
          </p:cNvSpPr>
          <p:nvPr>
            <p:ph type="sldNum" sz="quarter" idx="12"/>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fld id="{C1C6B92F-4516-424F-9381-EF2178ABB79B}"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endParaRPr lang="en-GB"/>
          </a:p>
        </p:txBody>
      </p:sp>
      <p:sp>
        <p:nvSpPr>
          <p:cNvPr id="4" name="Footer Placeholder 3"/>
          <p:cNvSpPr>
            <a:spLocks noGrp="1"/>
          </p:cNvSpPr>
          <p:nvPr>
            <p:ph type="ftr" sz="quarter" idx="11"/>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fld id="{3FA78CD3-C942-4920-8C95-0549ABEFE26C}"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endParaRPr lang="en-GB"/>
          </a:p>
        </p:txBody>
      </p:sp>
      <p:sp>
        <p:nvSpPr>
          <p:cNvPr id="3" name="Footer Placeholder 2"/>
          <p:cNvSpPr>
            <a:spLocks noGrp="1"/>
          </p:cNvSpPr>
          <p:nvPr>
            <p:ph type="ftr" sz="quarter" idx="11"/>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fld id="{E9EF4BEB-75B5-4561-8822-FC46DFA3D814}"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endParaRPr lang="en-GB"/>
          </a:p>
        </p:txBody>
      </p:sp>
      <p:sp>
        <p:nvSpPr>
          <p:cNvPr id="6" name="Footer Placeholder 5"/>
          <p:cNvSpPr>
            <a:spLocks noGrp="1"/>
          </p:cNvSpPr>
          <p:nvPr>
            <p:ph type="ftr" sz="quarter" idx="11"/>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fld id="{3A79E528-CC69-400E-8E82-CA216427A5F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4A13187-D86D-4D30-B76D-D503A1FC03BF}"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endParaRPr lang="en-GB"/>
          </a:p>
        </p:txBody>
      </p:sp>
      <p:sp>
        <p:nvSpPr>
          <p:cNvPr id="6" name="Footer Placeholder 5"/>
          <p:cNvSpPr>
            <a:spLocks noGrp="1"/>
          </p:cNvSpPr>
          <p:nvPr>
            <p:ph type="ftr" sz="quarter" idx="11"/>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fld id="{0B8CAB61-6EFD-4A99-99B5-11DE71C90878}"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endParaRPr lang="en-GB"/>
          </a:p>
        </p:txBody>
      </p:sp>
      <p:sp>
        <p:nvSpPr>
          <p:cNvPr id="5" name="Footer Placeholder 4"/>
          <p:cNvSpPr>
            <a:spLocks noGrp="1"/>
          </p:cNvSpPr>
          <p:nvPr>
            <p:ph type="ftr" sz="quarter" idx="11"/>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fld id="{1205A118-F774-4F6F-BD4C-2D74097F2BBA}"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endParaRPr lang="en-GB"/>
          </a:p>
        </p:txBody>
      </p:sp>
      <p:sp>
        <p:nvSpPr>
          <p:cNvPr id="5" name="Footer Placeholder 4"/>
          <p:cNvSpPr>
            <a:spLocks noGrp="1"/>
          </p:cNvSpPr>
          <p:nvPr>
            <p:ph type="ftr" sz="quarter" idx="11"/>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lnSpc>
                <a:spcPct val="90000"/>
              </a:lnSpc>
              <a:spcBef>
                <a:spcPct val="20000"/>
              </a:spcBef>
              <a:defRPr b="1">
                <a:effectLst>
                  <a:outerShdw blurRad="38100" dist="38100" dir="2700000" algn="tl">
                    <a:srgbClr val="000000">
                      <a:alpha val="43137"/>
                    </a:srgbClr>
                  </a:outerShdw>
                </a:effectLst>
                <a:latin typeface="Times New Roman" pitchFamily="18" charset="0"/>
              </a:defRPr>
            </a:lvl1pPr>
          </a:lstStyle>
          <a:p>
            <a:pPr>
              <a:defRPr/>
            </a:pPr>
            <a:fld id="{C1DEAD62-6031-4436-9AD9-A2E1212DE413}"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0135D3-4C23-47CD-BC6B-4342156A94CA}"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C7B9805-6D65-4268-BD4F-3C3DB0BAF57D}"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ECFBD6E-9C41-4579-8873-96A3B0B6E5A5}"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BE2C31-5753-45F6-961A-94D659C2498F}"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09DD713-7116-4F80-86CB-E0711175A09E}"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5ACD208-0351-4064-A9E1-FEBAD7772C54}"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B99C9B6-9E5C-4DAF-8087-60305E7DEA8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2736128-0960-4AB3-9C89-A760D1D75F39}"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9187626-CD13-46D2-8873-F8ECEE93FBAD}"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4B8B0A7-C540-4762-892B-B5C213FD2030}"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A5D8977-DF4D-4313-B0AC-0561E5693E1F}"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254ED1B-555B-49B4-960D-08E596CADD08}"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7A949B3-9B06-4282-AD07-904295AD1A54}"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EE6781A3-74DE-471E-8E26-5F45F2CFB161}"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0B7A3C23-6FFC-43B6-B9C9-A217DA408188}"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9F0E822C-CA70-45DE-9CE8-B2C93D21A0F9}"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0959F160-6AA0-4DC2-A8A0-229D73ED9BE1}" type="slidenum">
              <a:rPr lang="en-GB"/>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A1B415F9-D88B-4B43-8479-D13251A0145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CC7E3A0-0865-4BF8-8D80-31EC0BF9F5A0}"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44E6C8F0-28C3-4679-A137-F06D6D817622}" type="slidenum">
              <a:rPr lang="en-GB"/>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C50E3FE3-8CA7-4CD1-AF71-3AD32C250B0D}" type="slidenum">
              <a:rPr lang="en-GB"/>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DC12E3B0-EFB6-451C-A8BA-DEAD3C3A9643}" type="slidenum">
              <a:rPr lang="en-GB"/>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6D36C207-0FA6-42E1-85E5-76E3D30B97BD}" type="slidenum">
              <a:rPr lang="en-GB"/>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AEBF0CFA-ECF0-4C96-930F-97B0D6270FD5}" type="slidenum">
              <a:rPr lang="en-GB"/>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40652880-5679-4CAE-9329-F0DE6E49BC05}" type="slidenum">
              <a:rPr lang="en-GB"/>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DC9EE00-9083-4943-A262-71C20F73C662}" type="slidenum">
              <a:rPr lang="en-GB"/>
              <a:pPr>
                <a:defRPr/>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1677D37-993C-4DBE-AB17-ACA064753320}" type="slidenum">
              <a:rPr lang="en-GB"/>
              <a:pPr>
                <a:defRPr/>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18A0A6-E3E9-4DE6-B171-1E0D100F13A0}" type="slidenum">
              <a:rPr lang="en-GB"/>
              <a:pPr>
                <a:defRPr/>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7061D2F-7ABF-4548-B238-0B24173B31B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AF9F3B8-ED88-45A3-941F-0A3973EB1874}"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1A55D0F-EAE7-400C-8FDA-87409216653B}" type="slidenum">
              <a:rPr lang="en-GB"/>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968F3903-2F26-47D3-B1B9-53A0945E64A2}" type="slidenum">
              <a:rPr lang="en-GB"/>
              <a:pPr>
                <a:defRPr/>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0FDFFFE-B571-4925-969A-AFC727704FD0}" type="slidenum">
              <a:rPr lang="en-GB"/>
              <a:pPr>
                <a:defRPr/>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524AC9F-C998-44EE-A2B0-9663292A8E6F}" type="slidenum">
              <a:rPr lang="en-GB"/>
              <a:pPr>
                <a:defRPr/>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40F7CF5-BEEE-4A35-845D-FDC86CA8A4BC}" type="slidenum">
              <a:rPr lang="en-GB"/>
              <a:pPr>
                <a:defRPr/>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006641B-50A5-4E5F-A087-604AAB470754}" type="slidenum">
              <a:rPr lang="en-GB"/>
              <a:pPr>
                <a:defRPr/>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DEFEEE9-63F0-40CF-BBD4-26FF5117D197}" type="slidenum">
              <a:rPr lang="en-GB"/>
              <a:pPr>
                <a:defRPr/>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2E1280B-B0B9-4E34-BCE4-E0D977DBB43B}" type="slidenum">
              <a:rPr lang="en-GB"/>
              <a:pPr>
                <a:defRPr/>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73B5288-20E2-448E-871E-6F9B4807DB14}" type="slidenum">
              <a:rPr lang="en-GB"/>
              <a:pPr>
                <a:defRPr/>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313EEC22-6858-4A8C-85AF-D05382C9A08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5119274-0DB4-4AFF-B130-FEDA150CB715}"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EEB322C0-FBF4-4E82-AC89-BE06E09A577B}" type="slidenum">
              <a:rPr lang="en-GB"/>
              <a:pPr>
                <a:defRPr/>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A3896BEB-EF93-4B5F-99F5-01589FFF25F2}" type="slidenum">
              <a:rPr lang="en-GB"/>
              <a:pPr>
                <a:defRPr/>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45156B38-0EFE-438F-8762-A333F37B781E}" type="slidenum">
              <a:rPr lang="en-GB"/>
              <a:pPr>
                <a:defRPr/>
              </a:pPr>
              <a:t>‹#›</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6622D49D-0454-448F-8782-C41B926F5A45}" type="slidenum">
              <a:rPr lang="en-GB"/>
              <a:pPr>
                <a:defRPr/>
              </a:pPr>
              <a:t>‹#›</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E8D2B777-8857-4752-97A1-5D454C1D446C}" type="slidenum">
              <a:rPr lang="en-GB"/>
              <a:pPr>
                <a:defRPr/>
              </a:pPr>
              <a:t>‹#›</a:t>
            </a:fld>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B80E9FEE-7BBC-403A-9883-3A636132CC3F}" type="slidenum">
              <a:rPr lang="en-GB"/>
              <a:pPr>
                <a:defRPr/>
              </a:pPr>
              <a:t>‹#›</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EBA5DC0E-BDD5-447A-A2AE-9996A1F0D79D}" type="slidenum">
              <a:rPr lang="en-GB"/>
              <a:pPr>
                <a:defRPr/>
              </a:pPr>
              <a:t>‹#›</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5BF1C898-2C64-4E52-AC3E-C993752F14D7}" type="slidenum">
              <a:rPr lang="en-GB"/>
              <a:pPr>
                <a:defRPr/>
              </a:pPr>
              <a:t>‹#›</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E6871C6C-2567-4292-BCA0-1243CA84F49D}" type="slidenum">
              <a:rPr lang="en-GB"/>
              <a:pPr>
                <a:defRPr/>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BCCC4941-A342-4993-8B47-1EDD5932309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826CEE5-3B83-453A-94AA-BFB0D776228C}"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8B355697-4F85-40AF-9CAD-B399BA90A1D5}" type="slidenum">
              <a:rPr lang="en-GB"/>
              <a:pPr>
                <a:defRPr/>
              </a:pPr>
              <a:t>‹#›</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371B97AF-79CC-4745-BFDF-9751026B8036}" type="slidenum">
              <a:rPr lang="en-GB"/>
              <a:pPr>
                <a:defRPr/>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27AA1809-F363-46BA-8367-58779DAAF9ED}" type="slidenum">
              <a:rPr lang="en-GB"/>
              <a:pPr>
                <a:defRPr/>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22FFA5F4-6F33-49DA-A989-89D6FC73B530}" type="slidenum">
              <a:rPr lang="en-GB"/>
              <a:pPr>
                <a:defRPr/>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4CF1475B-7494-4579-B156-E8E5F71C2557}" type="slidenum">
              <a:rPr lang="en-GB"/>
              <a:pPr>
                <a:defRPr/>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55EEE6FA-15CB-4C5C-A6C1-4D0245B10DB1}" type="slidenum">
              <a:rPr lang="en-GB"/>
              <a:pPr>
                <a:defRPr/>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6E66D490-D5F9-459F-AD45-037035D09C67}" type="slidenum">
              <a:rPr lang="en-GB"/>
              <a:pPr>
                <a:defRPr/>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2474C4BE-5214-4F61-8CA1-55089D8FC02F}" type="slidenum">
              <a:rPr lang="en-GB"/>
              <a:pPr>
                <a:defRPr/>
              </a:pPr>
              <a:t>‹#›</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88D56B2D-181F-4010-A745-B48F71485283}" type="slidenum">
              <a:rPr lang="en-GB"/>
              <a:pPr>
                <a:defRPr/>
              </a:pPr>
              <a:t>‹#›</a:t>
            </a:fld>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44148E5D-784D-461A-A06F-BDA92FB6066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2AD47C2-E59E-46E7-82BA-2CC64706F06A}" type="slidenum">
              <a:rPr lang="en-GB"/>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F2963C6B-BB77-4FF3-8948-EC66A9112D29}" type="slidenum">
              <a:rPr lang="en-GB"/>
              <a:pPr>
                <a:defRPr/>
              </a:pPr>
              <a:t>‹#›</a:t>
            </a:fld>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20F414FF-0DA4-4CDC-9C9C-2D451398208F}" type="slidenum">
              <a:rPr lang="en-GB"/>
              <a:pPr>
                <a:defRPr/>
              </a:pPr>
              <a:t>‹#›</a:t>
            </a:fld>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6D4681D1-E4D4-4E56-A432-33056C8DFA03}" type="slidenum">
              <a:rPr lang="en-GB"/>
              <a:pPr>
                <a:defRPr/>
              </a:pPr>
              <a:t>‹#›</a:t>
            </a:fld>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22BA893-62A9-49FC-AFDF-985A0DF48E95}" type="slidenum">
              <a:rPr lang="en-GB"/>
              <a:pPr>
                <a:defRPr/>
              </a:pPr>
              <a:t>‹#›</a:t>
            </a:fld>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12EE68-4171-463B-B3FB-EF27817F78CF}" type="slidenum">
              <a:rPr lang="en-GB"/>
              <a:pPr>
                <a:defRPr/>
              </a:pPr>
              <a:t>‹#›</a:t>
            </a:fld>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3717832-75AD-47F2-BE9E-7DE8A9F8B54D}" type="slidenum">
              <a:rPr lang="en-GB"/>
              <a:pPr>
                <a:defRPr/>
              </a:pPr>
              <a:t>‹#›</a:t>
            </a:fld>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38B62BE-CE92-4A9C-B5E9-5E94769EC16E}" type="slidenum">
              <a:rPr lang="en-GB"/>
              <a:pPr>
                <a:defRPr/>
              </a:pPr>
              <a:t>‹#›</a:t>
            </a:fld>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B355515-9CB2-4195-A1B5-D125FA84609B}" type="slidenum">
              <a:rPr lang="en-GB"/>
              <a:pPr>
                <a:defRPr/>
              </a:pPr>
              <a:t>‹#›</a:t>
            </a:fld>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C1B9FEF-FB59-4376-84E6-7C99D08ACA57}" type="slidenum">
              <a:rPr lang="en-GB"/>
              <a:pPr>
                <a:defRPr/>
              </a:pPr>
              <a:t>‹#›</a:t>
            </a:fld>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65337DA-57AF-4FC0-B633-79AA6B4DA2E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61FDF03-D6D3-40D9-8DD7-9AE027F32DC7}" type="slidenum">
              <a:rPr lang="en-GB"/>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98520B2-8D09-4FC2-AB27-971A5913FB0C}" type="slidenum">
              <a:rPr lang="en-GB"/>
              <a:pPr>
                <a:defRPr/>
              </a:pPr>
              <a:t>‹#›</a:t>
            </a:fld>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CC5A7C6-EF6A-4032-9A84-FE8C0EE96558}" type="slidenum">
              <a:rPr lang="en-GB"/>
              <a:pPr>
                <a:defRPr/>
              </a:pPr>
              <a:t>‹#›</a:t>
            </a:fld>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CFE5F1F-9D4F-4781-88DF-101A393D416E}" type="slidenum">
              <a:rPr lang="en-GB"/>
              <a:pPr>
                <a:defRPr/>
              </a:pPr>
              <a:t>‹#›</a:t>
            </a:fld>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7438580-A969-43D4-9D21-90835AD778F1}" type="slidenum">
              <a:rPr lang="en-GB"/>
              <a:pPr>
                <a:defRPr/>
              </a:pPr>
              <a:t>‹#›</a:t>
            </a:fld>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1BBA96A-08AC-40A9-9DBE-028FCE388500}" type="slidenum">
              <a:rPr lang="en-GB"/>
              <a:pPr>
                <a:defRPr/>
              </a:pPr>
              <a:t>‹#›</a:t>
            </a:fld>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0BAA83A-C0B2-43DC-A022-0D07CC236C64}" type="slidenum">
              <a:rPr lang="en-GB"/>
              <a:pPr>
                <a:defRPr/>
              </a:pPr>
              <a:t>‹#›</a:t>
            </a:fld>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C569B655-1CE9-4636-BBFF-A58519099FB5}" type="slidenum">
              <a:rPr lang="en-GB"/>
              <a:pPr>
                <a:defRPr/>
              </a:pPr>
              <a:t>‹#›</a:t>
            </a:fld>
            <a:endParaRPr lang="en-GB"/>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01CC1B83-8C68-4612-A982-8A33892B310F}" type="slidenum">
              <a:rPr lang="en-GB"/>
              <a:pPr>
                <a:defRPr/>
              </a:pPr>
              <a:t>‹#›</a:t>
            </a:fld>
            <a:endParaRPr lang="en-GB"/>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91038B53-993E-4615-A5B5-BBF018FED6BA}" type="slidenum">
              <a:rPr lang="en-GB"/>
              <a:pPr>
                <a:defRPr/>
              </a:pPr>
              <a:t>‹#›</a:t>
            </a:fld>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B2C4137C-6705-45BB-8C0E-2AF700CEDEE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3366FF"/>
            </a:gs>
            <a:gs pos="100000">
              <a:srgbClr val="648B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chemeClr val="tx1"/>
                </a:solidFill>
                <a:effectLs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chemeClr val="tx1"/>
                </a:solidFill>
                <a:effectLst/>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chemeClr val="tx1"/>
                </a:solidFill>
                <a:effectLst/>
                <a:cs typeface="+mn-cs"/>
              </a:defRPr>
            </a:lvl1pPr>
          </a:lstStyle>
          <a:p>
            <a:pPr>
              <a:defRPr/>
            </a:pPr>
            <a:fld id="{4509DB74-19AE-4713-B860-FFA16164BAC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158" r:id="rId1"/>
    <p:sldLayoutId id="2147484157" r:id="rId2"/>
    <p:sldLayoutId id="2147484156" r:id="rId3"/>
    <p:sldLayoutId id="2147484155" r:id="rId4"/>
    <p:sldLayoutId id="2147484154" r:id="rId5"/>
    <p:sldLayoutId id="2147484153" r:id="rId6"/>
    <p:sldLayoutId id="2147484152" r:id="rId7"/>
    <p:sldLayoutId id="2147484151" r:id="rId8"/>
    <p:sldLayoutId id="2147484150" r:id="rId9"/>
    <p:sldLayoutId id="2147484149" r:id="rId10"/>
    <p:sldLayoutId id="2147484148" r:id="rId11"/>
    <p:sldLayoutId id="214748414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3366FF"/>
            </a:gs>
            <a:gs pos="100000">
              <a:srgbClr val="648BFF"/>
            </a:gs>
          </a:gsLst>
          <a:path path="shape">
            <a:fillToRect l="50000" t="50000" r="50000" b="50000"/>
          </a:path>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rgbClr val="000000"/>
                </a:solidFill>
                <a:latin typeface="Arial"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rgbClr val="000000"/>
                </a:solidFill>
                <a:latin typeface="Arial"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rgbClr val="000000"/>
                </a:solidFill>
                <a:latin typeface="Arial" charset="0"/>
                <a:cs typeface="+mn-cs"/>
              </a:defRPr>
            </a:lvl1pPr>
          </a:lstStyle>
          <a:p>
            <a:pPr>
              <a:defRPr/>
            </a:pPr>
            <a:fld id="{7C456421-5D50-4646-A9AA-3CC7AB2D033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3366FF"/>
            </a:gs>
            <a:gs pos="100000">
              <a:srgbClr val="648BFF"/>
            </a:gs>
          </a:gsLst>
          <a:path path="shape">
            <a:fillToRect l="50000" t="50000" r="50000" b="5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rgbClr val="000000"/>
                </a:solidFill>
                <a:effectLs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rgbClr val="000000"/>
                </a:solidFill>
                <a:effectLst/>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rgbClr val="000000"/>
                </a:solidFill>
                <a:effectLst/>
                <a:cs typeface="+mn-cs"/>
              </a:defRPr>
            </a:lvl1pPr>
          </a:lstStyle>
          <a:p>
            <a:pPr>
              <a:defRPr/>
            </a:pPr>
            <a:fld id="{F1019EA9-82B9-4968-AA8C-A6466DCB3FE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170" r:id="rId1"/>
    <p:sldLayoutId id="2147484169" r:id="rId2"/>
    <p:sldLayoutId id="2147484168" r:id="rId3"/>
    <p:sldLayoutId id="2147484167" r:id="rId4"/>
    <p:sldLayoutId id="2147484166" r:id="rId5"/>
    <p:sldLayoutId id="2147484165" r:id="rId6"/>
    <p:sldLayoutId id="2147484164" r:id="rId7"/>
    <p:sldLayoutId id="2147484163" r:id="rId8"/>
    <p:sldLayoutId id="2147484162" r:id="rId9"/>
    <p:sldLayoutId id="2147484161" r:id="rId10"/>
    <p:sldLayoutId id="2147484160" r:id="rId11"/>
    <p:sldLayoutId id="214748415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6699FF"/>
            </a:gs>
            <a:gs pos="100000">
              <a:srgbClr val="0000FF"/>
            </a:gs>
          </a:gsLst>
          <a:path path="shape">
            <a:fillToRect l="50000" t="50000" r="50000" b="50000"/>
          </a:path>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89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rgbClr val="000000"/>
                </a:solidFill>
                <a:effectLs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rgbClr val="000000"/>
                </a:solidFill>
                <a:effectLst/>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rgbClr val="000000"/>
                </a:solidFill>
                <a:effectLst/>
                <a:cs typeface="+mn-cs"/>
              </a:defRPr>
            </a:lvl1pPr>
          </a:lstStyle>
          <a:p>
            <a:pPr>
              <a:defRPr/>
            </a:pPr>
            <a:fld id="{2EB33475-EE65-4226-B5FD-A96F7FAB783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3366FF"/>
            </a:gs>
            <a:gs pos="100000">
              <a:srgbClr val="648BFF"/>
            </a:gs>
          </a:gsLst>
          <a:path path="shape">
            <a:fillToRect l="50000" t="50000" r="50000" b="50000"/>
          </a:path>
        </a:gra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65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rgbClr val="000000"/>
                </a:solidFill>
                <a:effectLs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rgbClr val="000000"/>
                </a:solidFill>
                <a:effectLst/>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rgbClr val="000000"/>
                </a:solidFill>
                <a:effectLst/>
                <a:cs typeface="+mn-cs"/>
              </a:defRPr>
            </a:lvl1pPr>
          </a:lstStyle>
          <a:p>
            <a:pPr>
              <a:defRPr/>
            </a:pPr>
            <a:fld id="{56D7D3E2-5C43-4B3D-AD82-690B58BC8F2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183" r:id="rId1"/>
    <p:sldLayoutId id="2147484182" r:id="rId2"/>
    <p:sldLayoutId id="2147484181" r:id="rId3"/>
    <p:sldLayoutId id="2147484180" r:id="rId4"/>
    <p:sldLayoutId id="2147484179" r:id="rId5"/>
    <p:sldLayoutId id="2147484178" r:id="rId6"/>
    <p:sldLayoutId id="2147484177" r:id="rId7"/>
    <p:sldLayoutId id="2147484176" r:id="rId8"/>
    <p:sldLayoutId id="2147484175" r:id="rId9"/>
    <p:sldLayoutId id="2147484174" r:id="rId10"/>
    <p:sldLayoutId id="2147484173" r:id="rId11"/>
    <p:sldLayoutId id="2147484172" r:id="rId12"/>
    <p:sldLayoutId id="214748417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6699FF"/>
            </a:gs>
            <a:gs pos="100000">
              <a:srgbClr val="0000FF"/>
            </a:gs>
          </a:gsLst>
          <a:path path="shape">
            <a:fillToRect l="50000" t="50000" r="50000" b="50000"/>
          </a:path>
        </a:gra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08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rgbClr val="000000"/>
                </a:solidFill>
                <a:effectLs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rgbClr val="000000"/>
                </a:solidFill>
                <a:effectLst/>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rgbClr val="000000"/>
                </a:solidFill>
                <a:effectLst/>
                <a:cs typeface="+mn-cs"/>
              </a:defRPr>
            </a:lvl1pPr>
          </a:lstStyle>
          <a:p>
            <a:pPr>
              <a:defRPr/>
            </a:pPr>
            <a:fld id="{34CAE068-7F74-49C3-BEAB-01E87AE96A6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6699FF"/>
            </a:gs>
            <a:gs pos="100000">
              <a:srgbClr val="0000FF"/>
            </a:gs>
          </a:gsLst>
          <a:path path="shape">
            <a:fillToRect l="50000" t="50000" r="50000" b="50000"/>
          </a:path>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942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rgbClr val="000000"/>
                </a:solidFill>
                <a:effectLs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rgbClr val="000000"/>
                </a:solidFill>
                <a:effectLst/>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rgbClr val="000000"/>
                </a:solidFill>
                <a:effectLst/>
                <a:cs typeface="+mn-cs"/>
              </a:defRPr>
            </a:lvl1pPr>
          </a:lstStyle>
          <a:p>
            <a:pPr>
              <a:defRPr/>
            </a:pPr>
            <a:fld id="{D09564B3-686D-4CCB-9547-4CC924D6E87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6699FF"/>
            </a:gs>
            <a:gs pos="100000">
              <a:srgbClr val="0000FF"/>
            </a:gs>
          </a:gsLst>
          <a:path path="shape">
            <a:fillToRect l="50000" t="50000" r="50000" b="50000"/>
          </a:path>
        </a:gra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75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rgbClr val="000000"/>
                </a:solidFill>
                <a:effectLs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rgbClr val="000000"/>
                </a:solidFill>
                <a:effectLst/>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rgbClr val="000000"/>
                </a:solidFill>
                <a:effectLst/>
                <a:cs typeface="+mn-cs"/>
              </a:defRPr>
            </a:lvl1pPr>
          </a:lstStyle>
          <a:p>
            <a:pPr>
              <a:defRPr/>
            </a:pPr>
            <a:fld id="{208A21F6-B4A6-40E1-8AC7-DFEEB493F1A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196" r:id="rId1"/>
    <p:sldLayoutId id="2147484195" r:id="rId2"/>
    <p:sldLayoutId id="2147484194" r:id="rId3"/>
    <p:sldLayoutId id="2147484193" r:id="rId4"/>
    <p:sldLayoutId id="2147484192" r:id="rId5"/>
    <p:sldLayoutId id="2147484191" r:id="rId6"/>
    <p:sldLayoutId id="2147484190" r:id="rId7"/>
    <p:sldLayoutId id="2147484189" r:id="rId8"/>
    <p:sldLayoutId id="2147484188" r:id="rId9"/>
    <p:sldLayoutId id="2147484187" r:id="rId10"/>
    <p:sldLayoutId id="2147484186" r:id="rId11"/>
    <p:sldLayoutId id="2147484185" r:id="rId12"/>
    <p:sldLayoutId id="214748418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6699FF"/>
            </a:gs>
            <a:gs pos="100000">
              <a:srgbClr val="0000FF"/>
            </a:gs>
          </a:gsLst>
          <a:path path="shape">
            <a:fillToRect l="50000" t="50000" r="50000" b="50000"/>
          </a:path>
        </a:gra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218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rgbClr val="000000"/>
                </a:solidFill>
                <a:effectLs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rgbClr val="000000"/>
                </a:solidFill>
                <a:effectLst/>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rgbClr val="000000"/>
                </a:solidFill>
                <a:effectLst/>
                <a:cs typeface="+mn-cs"/>
              </a:defRPr>
            </a:lvl1pPr>
          </a:lstStyle>
          <a:p>
            <a:pPr>
              <a:defRPr/>
            </a:pPr>
            <a:fld id="{FFE80D1A-FBC6-41AD-B229-981850FECCA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5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2.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9.xml"/><Relationship Id="rId1" Type="http://schemas.openxmlformats.org/officeDocument/2006/relationships/vmlDrawing" Target="../drawings/vmlDrawing8.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6.xml"/><Relationship Id="rId1" Type="http://schemas.openxmlformats.org/officeDocument/2006/relationships/vmlDrawing" Target="../drawings/vmlDrawing9.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6.xml"/><Relationship Id="rId1" Type="http://schemas.openxmlformats.org/officeDocument/2006/relationships/vmlDrawing" Target="../drawings/vmlDrawing10.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9.xml"/><Relationship Id="rId1" Type="http://schemas.openxmlformats.org/officeDocument/2006/relationships/vmlDrawing" Target="../drawings/vmlDrawing1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1.emf"/><Relationship Id="rId4"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7.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2.emf"/><Relationship Id="rId4" Type="http://schemas.openxmlformats.org/officeDocument/2006/relationships/oleObject" Target="../embeddings/oleObject13.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14.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15.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7.xml"/><Relationship Id="rId1" Type="http://schemas.openxmlformats.org/officeDocument/2006/relationships/vmlDrawing" Target="../drawings/vmlDrawing3.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5970" name="Rectangle 2"/>
          <p:cNvSpPr>
            <a:spLocks noGrp="1" noChangeArrowheads="1"/>
          </p:cNvSpPr>
          <p:nvPr>
            <p:ph type="ctrTitle"/>
          </p:nvPr>
        </p:nvSpPr>
        <p:spPr>
          <a:xfrm>
            <a:off x="611188" y="549275"/>
            <a:ext cx="8204200" cy="2232025"/>
          </a:xfrm>
        </p:spPr>
        <p:txBody>
          <a:bodyPr/>
          <a:lstStyle/>
          <a:p>
            <a:pPr eaLnBrk="1" hangingPunct="1">
              <a:defRPr/>
            </a:pPr>
            <a:r>
              <a:rPr lang="en-GB" sz="3600" b="1" dirty="0" smtClean="0">
                <a:solidFill>
                  <a:srgbClr val="FFFF99"/>
                </a:solidFill>
                <a:effectLst>
                  <a:outerShdw blurRad="38100" dist="38100" dir="2700000" algn="tl">
                    <a:srgbClr val="000000"/>
                  </a:outerShdw>
                </a:effectLst>
                <a:latin typeface="Lucida Calligraphy" pitchFamily="66" charset="0"/>
              </a:rPr>
              <a:t>Evolutionary and Social Contexts for Compassion</a:t>
            </a:r>
            <a:br>
              <a:rPr lang="en-GB" sz="3600" b="1" dirty="0" smtClean="0">
                <a:solidFill>
                  <a:srgbClr val="FFFF99"/>
                </a:solidFill>
                <a:effectLst>
                  <a:outerShdw blurRad="38100" dist="38100" dir="2700000" algn="tl">
                    <a:srgbClr val="000000"/>
                  </a:outerShdw>
                </a:effectLst>
                <a:latin typeface="Lucida Calligraphy" pitchFamily="66" charset="0"/>
              </a:rPr>
            </a:br>
            <a:r>
              <a:rPr lang="en-GB" sz="3600" b="1" dirty="0" smtClean="0">
                <a:solidFill>
                  <a:srgbClr val="FFFF99"/>
                </a:solidFill>
                <a:effectLst>
                  <a:outerShdw blurRad="38100" dist="38100" dir="2700000" algn="tl">
                    <a:srgbClr val="000000"/>
                  </a:outerShdw>
                </a:effectLst>
              </a:rPr>
              <a:t/>
            </a:r>
            <a:br>
              <a:rPr lang="en-GB" sz="3600" b="1" dirty="0" smtClean="0">
                <a:solidFill>
                  <a:srgbClr val="FFFF99"/>
                </a:solidFill>
                <a:effectLst>
                  <a:outerShdw blurRad="38100" dist="38100" dir="2700000" algn="tl">
                    <a:srgbClr val="000000"/>
                  </a:outerShdw>
                </a:effectLst>
              </a:rPr>
            </a:br>
            <a:endParaRPr lang="en-GB" sz="3200" b="1" dirty="0" smtClean="0">
              <a:solidFill>
                <a:srgbClr val="FFFF99"/>
              </a:solidFill>
              <a:effectLst>
                <a:outerShdw blurRad="38100" dist="38100" dir="2700000" algn="tl">
                  <a:srgbClr val="000000"/>
                </a:outerShdw>
              </a:effectLst>
            </a:endParaRPr>
          </a:p>
        </p:txBody>
      </p:sp>
      <p:sp>
        <p:nvSpPr>
          <p:cNvPr id="1875971" name="Rectangle 3"/>
          <p:cNvSpPr>
            <a:spLocks noGrp="1" noChangeArrowheads="1"/>
          </p:cNvSpPr>
          <p:nvPr>
            <p:ph type="subTitle" idx="1"/>
          </p:nvPr>
        </p:nvSpPr>
        <p:spPr>
          <a:xfrm>
            <a:off x="1371600" y="3500438"/>
            <a:ext cx="6369050" cy="3097212"/>
          </a:xfrm>
        </p:spPr>
        <p:txBody>
          <a:bodyPr/>
          <a:lstStyle/>
          <a:p>
            <a:pPr eaLnBrk="1" hangingPunct="1">
              <a:lnSpc>
                <a:spcPct val="80000"/>
              </a:lnSpc>
              <a:defRPr/>
            </a:pPr>
            <a:r>
              <a:rPr lang="en-GB" sz="2400" b="1" smtClean="0">
                <a:solidFill>
                  <a:schemeClr val="bg1"/>
                </a:solidFill>
                <a:effectLst>
                  <a:outerShdw blurRad="38100" dist="38100" dir="2700000" algn="tl">
                    <a:srgbClr val="000000"/>
                  </a:outerShdw>
                </a:effectLst>
              </a:rPr>
              <a:t>Paul Gilbert PhD, FBPsS, OBE </a:t>
            </a:r>
          </a:p>
          <a:p>
            <a:pPr eaLnBrk="1" hangingPunct="1">
              <a:lnSpc>
                <a:spcPct val="80000"/>
              </a:lnSpc>
              <a:defRPr/>
            </a:pPr>
            <a:r>
              <a:rPr lang="en-GB" sz="2400" b="1" smtClean="0">
                <a:solidFill>
                  <a:schemeClr val="bg1"/>
                </a:solidFill>
                <a:effectLst>
                  <a:outerShdw blurRad="38100" dist="38100" dir="2700000" algn="tl">
                    <a:srgbClr val="000000"/>
                  </a:outerShdw>
                </a:effectLst>
              </a:rPr>
              <a:t> </a:t>
            </a:r>
          </a:p>
          <a:p>
            <a:pPr eaLnBrk="1" hangingPunct="1">
              <a:lnSpc>
                <a:spcPct val="80000"/>
              </a:lnSpc>
              <a:defRPr/>
            </a:pPr>
            <a:r>
              <a:rPr lang="en-GB" sz="2400" b="1" smtClean="0">
                <a:solidFill>
                  <a:schemeClr val="bg1"/>
                </a:solidFill>
                <a:effectLst>
                  <a:outerShdw blurRad="38100" dist="38100" dir="2700000" algn="tl">
                    <a:srgbClr val="000000"/>
                  </a:outerShdw>
                </a:effectLst>
              </a:rPr>
              <a:t>Mental Health Research Unit</a:t>
            </a:r>
            <a:r>
              <a:rPr lang="en-US" sz="2400" b="1" smtClean="0">
                <a:solidFill>
                  <a:schemeClr val="bg1"/>
                </a:solidFill>
                <a:effectLst>
                  <a:outerShdw blurRad="38100" dist="38100" dir="2700000" algn="tl">
                    <a:srgbClr val="000000"/>
                  </a:outerShdw>
                </a:effectLst>
              </a:rPr>
              <a:t>, </a:t>
            </a:r>
            <a:r>
              <a:rPr lang="en-GB" sz="2400" b="1" smtClean="0">
                <a:solidFill>
                  <a:schemeClr val="bg1"/>
                </a:solidFill>
                <a:effectLst>
                  <a:outerShdw blurRad="38100" dist="38100" dir="2700000" algn="tl">
                    <a:srgbClr val="000000"/>
                  </a:outerShdw>
                </a:effectLst>
              </a:rPr>
              <a:t>Kingsway Hospital Derby </a:t>
            </a:r>
          </a:p>
          <a:p>
            <a:pPr eaLnBrk="1" hangingPunct="1">
              <a:lnSpc>
                <a:spcPct val="80000"/>
              </a:lnSpc>
              <a:defRPr/>
            </a:pPr>
            <a:r>
              <a:rPr lang="en-GB" sz="2400" b="1" smtClean="0">
                <a:solidFill>
                  <a:schemeClr val="bg1"/>
                </a:solidFill>
                <a:effectLst>
                  <a:outerShdw blurRad="38100" dist="38100" dir="2700000" algn="tl">
                    <a:srgbClr val="000000"/>
                  </a:outerShdw>
                </a:effectLst>
              </a:rPr>
              <a:t>p.gilbert@derby.ac.uk</a:t>
            </a:r>
          </a:p>
          <a:p>
            <a:pPr eaLnBrk="1" hangingPunct="1">
              <a:lnSpc>
                <a:spcPct val="80000"/>
              </a:lnSpc>
              <a:defRPr/>
            </a:pPr>
            <a:endParaRPr lang="en-GB" sz="2400" b="1" smtClean="0">
              <a:solidFill>
                <a:srgbClr val="FFFF00"/>
              </a:solidFill>
              <a:effectLst>
                <a:outerShdw blurRad="38100" dist="38100" dir="2700000" algn="tl">
                  <a:srgbClr val="000000"/>
                </a:outerShdw>
              </a:effectLst>
            </a:endParaRPr>
          </a:p>
          <a:p>
            <a:pPr eaLnBrk="1" hangingPunct="1">
              <a:lnSpc>
                <a:spcPct val="80000"/>
              </a:lnSpc>
              <a:defRPr/>
            </a:pPr>
            <a:r>
              <a:rPr lang="en-GB" sz="2400" b="1" smtClean="0">
                <a:solidFill>
                  <a:srgbClr val="FFFF00"/>
                </a:solidFill>
                <a:effectLst>
                  <a:outerShdw blurRad="38100" dist="38100" dir="2700000" algn="tl">
                    <a:srgbClr val="000000"/>
                  </a:outerShdw>
                </a:effectLst>
              </a:rPr>
              <a:t>www.compassionatemind.co.uk</a:t>
            </a:r>
          </a:p>
          <a:p>
            <a:pPr eaLnBrk="1" hangingPunct="1">
              <a:lnSpc>
                <a:spcPct val="80000"/>
              </a:lnSpc>
              <a:defRPr/>
            </a:pPr>
            <a:r>
              <a:rPr lang="en-GB" sz="2400" b="1" smtClean="0">
                <a:solidFill>
                  <a:srgbClr val="FFFF00"/>
                </a:solidFill>
                <a:effectLst>
                  <a:outerShdw blurRad="38100" dist="38100" dir="2700000" algn="tl">
                    <a:srgbClr val="000000"/>
                  </a:outerShdw>
                </a:effectLst>
              </a:rPr>
              <a:t>www.compassionatewellbeing.com</a:t>
            </a:r>
            <a:r>
              <a:rPr lang="en-GB" sz="2400" b="1" smtClean="0">
                <a:solidFill>
                  <a:schemeClr val="bg1"/>
                </a:solidFill>
                <a:effectLst>
                  <a:outerShdw blurRad="38100" dist="38100" dir="2700000" algn="tl">
                    <a:srgbClr val="000000"/>
                  </a:outerShdw>
                </a:effectLst>
              </a:rPr>
              <a:t> </a:t>
            </a:r>
          </a:p>
          <a:p>
            <a:pPr eaLnBrk="1" hangingPunct="1">
              <a:lnSpc>
                <a:spcPct val="80000"/>
              </a:lnSpc>
              <a:defRPr/>
            </a:pPr>
            <a:endParaRPr lang="en-GB" sz="2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6689" name="Picture 2" descr="http://ecx.images-amazon.com/images/I/51DmsiA3JxL._BO2,204,203,200_PIsitb-sticker-arrow-click,TopRight,35,-76_AA300_SH20_OU02_.jpg"/>
          <p:cNvPicPr>
            <a:picLocks noChangeAspect="1" noChangeArrowheads="1"/>
          </p:cNvPicPr>
          <p:nvPr/>
        </p:nvPicPr>
        <p:blipFill>
          <a:blip r:embed="rId2"/>
          <a:srcRect/>
          <a:stretch>
            <a:fillRect/>
          </a:stretch>
        </p:blipFill>
        <p:spPr bwMode="auto">
          <a:xfrm>
            <a:off x="319088" y="-1684338"/>
            <a:ext cx="8645525" cy="83534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603500"/>
          </a:xfrm>
        </p:spPr>
        <p:txBody>
          <a:bodyPr/>
          <a:lstStyle/>
          <a:p>
            <a:pPr>
              <a:defRPr/>
            </a:pPr>
            <a:r>
              <a:rPr lang="en-GB" sz="6000" b="1" dirty="0" smtClean="0">
                <a:solidFill>
                  <a:srgbClr val="FFFF00"/>
                </a:solidFill>
                <a:effectLst>
                  <a:outerShdw blurRad="38100" dist="38100" dir="2700000" algn="tl">
                    <a:srgbClr val="000000">
                      <a:alpha val="43137"/>
                    </a:srgbClr>
                  </a:outerShdw>
                </a:effectLst>
              </a:rPr>
              <a:t>Mental Health</a:t>
            </a:r>
            <a:endParaRPr lang="en-GB" sz="6000" b="1" dirty="0">
              <a:solidFill>
                <a:srgbClr val="FFFF00"/>
              </a:solidFill>
              <a:effectLst>
                <a:outerShdw blurRad="38100" dist="38100" dir="2700000" algn="tl">
                  <a:srgbClr val="000000">
                    <a:alpha val="43137"/>
                  </a:srgbClr>
                </a:outerShdw>
              </a:effectLst>
            </a:endParaRPr>
          </a:p>
        </p:txBody>
      </p:sp>
      <p:sp>
        <p:nvSpPr>
          <p:cNvPr id="627714" name="Content Placeholder 2"/>
          <p:cNvSpPr>
            <a:spLocks noGrp="1"/>
          </p:cNvSpPr>
          <p:nvPr>
            <p:ph idx="1"/>
          </p:nvPr>
        </p:nvSpPr>
        <p:spPr>
          <a:xfrm>
            <a:off x="685800" y="3500438"/>
            <a:ext cx="7772400" cy="2595562"/>
          </a:xfrm>
        </p:spPr>
        <p:txBody>
          <a:bodyPr/>
          <a:lstStyle/>
          <a:p>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ctrTitle" idx="4294967295"/>
          </p:nvPr>
        </p:nvSpPr>
        <p:spPr>
          <a:xfrm>
            <a:off x="684213" y="836613"/>
            <a:ext cx="7772400" cy="647700"/>
          </a:xfrm>
        </p:spPr>
        <p:txBody>
          <a:bodyPr/>
          <a:lstStyle/>
          <a:p>
            <a:pPr eaLnBrk="1" hangingPunct="1">
              <a:defRPr/>
            </a:pPr>
            <a:r>
              <a:rPr lang="en-GB" sz="4000" b="1" smtClean="0">
                <a:solidFill>
                  <a:srgbClr val="FFFF66"/>
                </a:solidFill>
                <a:effectLst>
                  <a:outerShdw blurRad="38100" dist="38100" dir="2700000" algn="tl">
                    <a:srgbClr val="000000"/>
                  </a:outerShdw>
                </a:effectLst>
              </a:rPr>
              <a:t>Life risk of disorder %</a:t>
            </a:r>
          </a:p>
        </p:txBody>
      </p:sp>
      <p:sp>
        <p:nvSpPr>
          <p:cNvPr id="188419" name="Rectangle 3"/>
          <p:cNvSpPr>
            <a:spLocks noGrp="1" noChangeArrowheads="1"/>
          </p:cNvSpPr>
          <p:nvPr>
            <p:ph type="subTitle" idx="4294967295"/>
          </p:nvPr>
        </p:nvSpPr>
        <p:spPr>
          <a:xfrm>
            <a:off x="827088" y="1700213"/>
            <a:ext cx="7345362" cy="4681537"/>
          </a:xfrm>
        </p:spPr>
        <p:txBody>
          <a:bodyPr/>
          <a:lstStyle/>
          <a:p>
            <a:pPr marL="0" indent="0" eaLnBrk="1" hangingPunct="1">
              <a:buFontTx/>
              <a:buNone/>
              <a:defRPr/>
            </a:pPr>
            <a:r>
              <a:rPr lang="en-GB" sz="2400" dirty="0" smtClean="0"/>
              <a:t>	</a:t>
            </a:r>
            <a:r>
              <a:rPr lang="en-GB" sz="2400" b="1" dirty="0" smtClean="0"/>
              <a:t>		</a:t>
            </a:r>
            <a:r>
              <a:rPr lang="en-GB" sz="2800" b="1" dirty="0" smtClean="0">
                <a:solidFill>
                  <a:srgbClr val="66CCFF"/>
                </a:solidFill>
                <a:effectLst>
                  <a:outerShdw blurRad="38100" dist="38100" dir="2700000" algn="tl">
                    <a:srgbClr val="000000"/>
                  </a:outerShdw>
                </a:effectLst>
              </a:rPr>
              <a:t>Men</a:t>
            </a:r>
            <a:r>
              <a:rPr lang="en-GB" sz="2800" b="1" dirty="0" smtClean="0">
                <a:solidFill>
                  <a:srgbClr val="FFCCCC"/>
                </a:solidFill>
                <a:effectLst>
                  <a:outerShdw blurRad="38100" dist="38100" dir="2700000" algn="tl">
                    <a:srgbClr val="000000"/>
                  </a:outerShdw>
                </a:effectLst>
              </a:rPr>
              <a:t>		Women</a:t>
            </a:r>
          </a:p>
          <a:p>
            <a:pPr marL="0" indent="0" eaLnBrk="1" hangingPunct="1">
              <a:buFontTx/>
              <a:buNone/>
              <a:defRPr/>
            </a:pPr>
            <a:r>
              <a:rPr lang="en-GB" sz="2400" b="1" dirty="0" smtClean="0">
                <a:solidFill>
                  <a:srgbClr val="FFFF66"/>
                </a:solidFill>
                <a:effectLst>
                  <a:outerShdw blurRad="38100" dist="38100" dir="2700000" algn="tl">
                    <a:srgbClr val="000000"/>
                  </a:outerShdw>
                </a:effectLst>
              </a:rPr>
              <a:t>Any disorder</a:t>
            </a:r>
            <a:r>
              <a:rPr lang="en-GB" sz="2400" b="1" dirty="0" smtClean="0"/>
              <a:t>		</a:t>
            </a:r>
            <a:r>
              <a:rPr lang="en-GB" sz="2400" b="1" dirty="0" smtClean="0">
                <a:solidFill>
                  <a:schemeClr val="bg1"/>
                </a:solidFill>
                <a:effectLst>
                  <a:outerShdw blurRad="38100" dist="38100" dir="2700000" algn="tl">
                    <a:srgbClr val="000000"/>
                  </a:outerShdw>
                </a:effectLst>
              </a:rPr>
              <a:t>48.7		47.30</a:t>
            </a:r>
          </a:p>
          <a:p>
            <a:pPr marL="0" indent="0" eaLnBrk="1" hangingPunct="1">
              <a:buFontTx/>
              <a:buNone/>
              <a:defRPr/>
            </a:pPr>
            <a:r>
              <a:rPr lang="en-GB" sz="2400" b="1" dirty="0" smtClean="0">
                <a:solidFill>
                  <a:srgbClr val="FFFF66"/>
                </a:solidFill>
                <a:effectLst>
                  <a:outerShdw blurRad="38100" dist="38100" dir="2700000" algn="tl">
                    <a:srgbClr val="000000"/>
                  </a:outerShdw>
                </a:effectLst>
              </a:rPr>
              <a:t>Depression</a:t>
            </a:r>
            <a:r>
              <a:rPr lang="en-GB" sz="2400" b="1" dirty="0" smtClean="0">
                <a:effectLst>
                  <a:outerShdw blurRad="38100" dist="38100" dir="2700000" algn="tl">
                    <a:srgbClr val="FFFFFF"/>
                  </a:outerShdw>
                </a:effectLst>
              </a:rPr>
              <a:t>		</a:t>
            </a:r>
            <a:r>
              <a:rPr lang="en-GB" sz="2400" b="1" dirty="0" smtClean="0">
                <a:solidFill>
                  <a:schemeClr val="bg1"/>
                </a:solidFill>
                <a:effectLst>
                  <a:outerShdw blurRad="38100" dist="38100" dir="2700000" algn="tl">
                    <a:srgbClr val="000000"/>
                  </a:outerShdw>
                </a:effectLst>
              </a:rPr>
              <a:t>14.7		23. 9</a:t>
            </a:r>
          </a:p>
          <a:p>
            <a:pPr marL="0" indent="0" eaLnBrk="1" hangingPunct="1">
              <a:buFontTx/>
              <a:buNone/>
              <a:defRPr/>
            </a:pPr>
            <a:r>
              <a:rPr lang="en-GB" sz="2400" b="1" dirty="0" smtClean="0">
                <a:solidFill>
                  <a:srgbClr val="FFFF66"/>
                </a:solidFill>
                <a:effectLst>
                  <a:outerShdw blurRad="38100" dist="38100" dir="2700000" algn="tl">
                    <a:srgbClr val="000000"/>
                  </a:outerShdw>
                </a:effectLst>
              </a:rPr>
              <a:t>Anxiety</a:t>
            </a:r>
            <a:r>
              <a:rPr lang="en-GB" sz="2400" b="1" dirty="0" smtClean="0">
                <a:effectLst>
                  <a:outerShdw blurRad="38100" dist="38100" dir="2700000" algn="tl">
                    <a:srgbClr val="FFFFFF"/>
                  </a:outerShdw>
                </a:effectLst>
              </a:rPr>
              <a:t>		</a:t>
            </a:r>
            <a:r>
              <a:rPr lang="en-GB" sz="2400" b="1" dirty="0" smtClean="0">
                <a:solidFill>
                  <a:schemeClr val="bg1"/>
                </a:solidFill>
                <a:effectLst>
                  <a:outerShdw blurRad="38100" dist="38100" dir="2700000" algn="tl">
                    <a:srgbClr val="000000"/>
                  </a:outerShdw>
                </a:effectLst>
              </a:rPr>
              <a:t>19.2		30.5</a:t>
            </a:r>
          </a:p>
          <a:p>
            <a:pPr marL="0" indent="0" eaLnBrk="1" hangingPunct="1">
              <a:buFontTx/>
              <a:buNone/>
              <a:defRPr/>
            </a:pPr>
            <a:endParaRPr lang="en-GB" sz="2400" b="1" dirty="0" smtClean="0">
              <a:effectLst>
                <a:outerShdw blurRad="38100" dist="38100" dir="2700000" algn="tl">
                  <a:srgbClr val="FFFFFF"/>
                </a:outerShdw>
              </a:effectLst>
            </a:endParaRPr>
          </a:p>
          <a:p>
            <a:pPr marL="0" indent="0" eaLnBrk="1" hangingPunct="1">
              <a:buFontTx/>
              <a:buNone/>
              <a:defRPr/>
            </a:pPr>
            <a:r>
              <a:rPr lang="en-GB" sz="2400" b="1" dirty="0" smtClean="0">
                <a:solidFill>
                  <a:srgbClr val="FFFF66"/>
                </a:solidFill>
                <a:effectLst>
                  <a:outerShdw blurRad="38100" dist="38100" dir="2700000" algn="tl">
                    <a:srgbClr val="000000"/>
                  </a:outerShdw>
                </a:effectLst>
              </a:rPr>
              <a:t>Alcohol </a:t>
            </a:r>
            <a:r>
              <a:rPr lang="en-GB" sz="2400" b="1" dirty="0" smtClean="0">
                <a:effectLst>
                  <a:outerShdw blurRad="38100" dist="38100" dir="2700000" algn="tl">
                    <a:srgbClr val="FFFFFF"/>
                  </a:outerShdw>
                </a:effectLst>
              </a:rPr>
              <a:t>		</a:t>
            </a:r>
            <a:r>
              <a:rPr lang="en-GB" sz="2400" b="1" dirty="0" smtClean="0">
                <a:solidFill>
                  <a:schemeClr val="bg1"/>
                </a:solidFill>
                <a:effectLst>
                  <a:outerShdw blurRad="38100" dist="38100" dir="2700000" algn="tl">
                    <a:srgbClr val="000000"/>
                  </a:outerShdw>
                </a:effectLst>
              </a:rPr>
              <a:t>20.1		8.2</a:t>
            </a:r>
          </a:p>
          <a:p>
            <a:pPr marL="0" indent="0" eaLnBrk="1" hangingPunct="1">
              <a:buFontTx/>
              <a:buNone/>
              <a:defRPr/>
            </a:pPr>
            <a:endParaRPr lang="en-GB" sz="2400" b="1" dirty="0" smtClean="0">
              <a:solidFill>
                <a:schemeClr val="bg1"/>
              </a:solidFill>
              <a:effectLst>
                <a:outerShdw blurRad="38100" dist="38100" dir="2700000" algn="tl">
                  <a:srgbClr val="000000"/>
                </a:outerShdw>
              </a:effectLst>
            </a:endParaRPr>
          </a:p>
          <a:p>
            <a:pPr marL="0" indent="0" algn="ctr" eaLnBrk="1" hangingPunct="1">
              <a:buFontTx/>
              <a:buNone/>
              <a:defRPr/>
            </a:pPr>
            <a:r>
              <a:rPr lang="en-GB" sz="2400" b="1" dirty="0" smtClean="0">
                <a:solidFill>
                  <a:schemeClr val="bg1"/>
                </a:solidFill>
                <a:effectLst>
                  <a:outerShdw blurRad="38100" dist="38100" dir="2700000" algn="tl">
                    <a:srgbClr val="000000"/>
                  </a:outerShdw>
                </a:effectLst>
              </a:rPr>
              <a:t>Source: National Comorbidity study</a:t>
            </a:r>
          </a:p>
          <a:p>
            <a:pPr marL="0" indent="0" algn="ctr" eaLnBrk="1" hangingPunct="1">
              <a:buFontTx/>
              <a:buNone/>
              <a:defRPr/>
            </a:pPr>
            <a:r>
              <a:rPr lang="en-GB" sz="2400" b="1" i="1" dirty="0" smtClean="0">
                <a:solidFill>
                  <a:schemeClr val="bg1"/>
                </a:solidFill>
                <a:effectLst>
                  <a:outerShdw blurRad="38100" dist="38100" dir="2700000" algn="tl">
                    <a:srgbClr val="000000"/>
                  </a:outerShdw>
                </a:effectLst>
              </a:rPr>
              <a:t>High variability with type of community</a:t>
            </a:r>
          </a:p>
          <a:p>
            <a:pPr marL="0" indent="0" eaLnBrk="1" hangingPunct="1">
              <a:buFontTx/>
              <a:buNone/>
              <a:defRPr/>
            </a:pPr>
            <a:endParaRPr lang="en-GB" sz="2400" b="1" i="1"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6236" name="Object 28"/>
          <p:cNvGraphicFramePr>
            <a:graphicFrameLocks noGrp="1" noChangeAspect="1"/>
          </p:cNvGraphicFramePr>
          <p:nvPr>
            <p:ph idx="4294967295"/>
          </p:nvPr>
        </p:nvGraphicFramePr>
        <p:xfrm>
          <a:off x="0" y="1052513"/>
          <a:ext cx="9144000" cy="6048375"/>
        </p:xfrm>
        <a:graphic>
          <a:graphicData uri="http://schemas.openxmlformats.org/presentationml/2006/ole">
            <mc:AlternateContent xmlns:mc="http://schemas.openxmlformats.org/markup-compatibility/2006">
              <mc:Choice xmlns:v="urn:schemas-microsoft-com:vml" Requires="v">
                <p:oleObj spid="_x0000_s606237" name="Chart" r:id="rId3" imgW="9515551" imgH="4333951" progId="Excel.Chart.8">
                  <p:embed/>
                </p:oleObj>
              </mc:Choice>
              <mc:Fallback>
                <p:oleObj name="Chart" r:id="rId3" imgW="9515551" imgH="4333951" progId="Excel.Chart.8">
                  <p:embed/>
                  <p:pic>
                    <p:nvPicPr>
                      <p:cNvPr id="0" name="Picture 2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2513"/>
                        <a:ext cx="9144000" cy="604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07" name="Text Box 3"/>
          <p:cNvSpPr txBox="1">
            <a:spLocks noChangeArrowheads="1"/>
          </p:cNvSpPr>
          <p:nvPr/>
        </p:nvSpPr>
        <p:spPr bwMode="auto">
          <a:xfrm>
            <a:off x="323850" y="260350"/>
            <a:ext cx="8569325" cy="822325"/>
          </a:xfrm>
          <a:prstGeom prst="rect">
            <a:avLst/>
          </a:prstGeom>
          <a:noFill/>
          <a:ln>
            <a:noFill/>
          </a:ln>
          <a:effectLst/>
          <a:extLst/>
        </p:spPr>
        <p:txBody>
          <a:bodyPr>
            <a:spAutoFit/>
          </a:bodyPr>
          <a:lstStyle/>
          <a:p>
            <a:pPr algn="ctr">
              <a:defRPr/>
            </a:pPr>
            <a:r>
              <a:rPr lang="en-GB" sz="2400">
                <a:solidFill>
                  <a:srgbClr val="FFFFFF"/>
                </a:solidFill>
                <a:effectLst>
                  <a:outerShdw blurRad="38100" dist="38100" dir="2700000" algn="tl">
                    <a:srgbClr val="000000"/>
                  </a:outerShdw>
                </a:effectLst>
              </a:rPr>
              <a:t>Leading causes of World DALYs, est. 2020 </a:t>
            </a:r>
          </a:p>
          <a:p>
            <a:pPr algn="ctr">
              <a:defRPr/>
            </a:pPr>
            <a:r>
              <a:rPr lang="en-GB" sz="2400">
                <a:solidFill>
                  <a:srgbClr val="FFFFFF"/>
                </a:solidFill>
                <a:effectLst>
                  <a:outerShdw blurRad="38100" dist="38100" dir="2700000" algn="tl">
                    <a:srgbClr val="000000"/>
                  </a:outerShdw>
                </a:effectLst>
              </a:rPr>
              <a:t>Murray and Lopez (W.H.O.), Science 274:741, 1996</a:t>
            </a:r>
          </a:p>
        </p:txBody>
      </p:sp>
      <p:sp>
        <p:nvSpPr>
          <p:cNvPr id="606238" name="Text Box 4"/>
          <p:cNvSpPr txBox="1">
            <a:spLocks noChangeArrowheads="1"/>
          </p:cNvSpPr>
          <p:nvPr/>
        </p:nvSpPr>
        <p:spPr bwMode="auto">
          <a:xfrm>
            <a:off x="5940425" y="4076700"/>
            <a:ext cx="2735263" cy="274638"/>
          </a:xfrm>
          <a:prstGeom prst="rect">
            <a:avLst/>
          </a:prstGeom>
          <a:noFill/>
          <a:ln w="9525">
            <a:noFill/>
            <a:miter lim="800000"/>
            <a:headEnd/>
            <a:tailEnd/>
          </a:ln>
        </p:spPr>
        <p:txBody>
          <a:bodyPr>
            <a:spAutoFit/>
          </a:bodyPr>
          <a:lstStyle/>
          <a:p>
            <a:pPr>
              <a:spcBef>
                <a:spcPct val="50000"/>
              </a:spcBef>
            </a:pPr>
            <a:endParaRPr lang="en-US" sz="1200" b="0">
              <a:solidFill>
                <a:srgbClr val="A50021"/>
              </a:solidFill>
            </a:endParaRPr>
          </a:p>
        </p:txBody>
      </p:sp>
      <p:sp>
        <p:nvSpPr>
          <p:cNvPr id="47109" name="Text Box 5"/>
          <p:cNvSpPr txBox="1">
            <a:spLocks noChangeArrowheads="1"/>
          </p:cNvSpPr>
          <p:nvPr/>
        </p:nvSpPr>
        <p:spPr bwMode="auto">
          <a:xfrm>
            <a:off x="5292725" y="3860800"/>
            <a:ext cx="3600450" cy="1616075"/>
          </a:xfrm>
          <a:prstGeom prst="rect">
            <a:avLst/>
          </a:prstGeom>
          <a:noFill/>
          <a:ln>
            <a:noFill/>
          </a:ln>
          <a:effectLst/>
          <a:extLst/>
        </p:spPr>
        <p:txBody>
          <a:bodyPr>
            <a:spAutoFit/>
          </a:bodyPr>
          <a:lstStyle/>
          <a:p>
            <a:pPr>
              <a:spcBef>
                <a:spcPct val="50000"/>
              </a:spcBef>
              <a:defRPr/>
            </a:pPr>
            <a:r>
              <a:rPr lang="en-GB">
                <a:solidFill>
                  <a:srgbClr val="FFFFCC"/>
                </a:solidFill>
                <a:effectLst>
                  <a:outerShdw blurRad="38100" dist="38100" dir="2700000" algn="tl">
                    <a:srgbClr val="000000"/>
                  </a:outerShdw>
                </a:effectLst>
              </a:rPr>
              <a:t>The disability-adjusted life year</a:t>
            </a:r>
            <a:r>
              <a:rPr lang="en-GB" b="0">
                <a:solidFill>
                  <a:srgbClr val="FFFFCC"/>
                </a:solidFill>
                <a:effectLst>
                  <a:outerShdw blurRad="38100" dist="38100" dir="2700000" algn="tl">
                    <a:srgbClr val="000000"/>
                  </a:outerShdw>
                </a:effectLst>
              </a:rPr>
              <a:t> </a:t>
            </a:r>
            <a:r>
              <a:rPr lang="en-GB">
                <a:solidFill>
                  <a:srgbClr val="FFFFCC"/>
                </a:solidFill>
                <a:effectLst>
                  <a:outerShdw blurRad="38100" dist="38100" dir="2700000" algn="tl">
                    <a:srgbClr val="000000"/>
                  </a:outerShdw>
                </a:effectLst>
              </a:rPr>
              <a:t>is an indicator of the time lived with a disability and the time lost due to premature mortality</a:t>
            </a:r>
            <a:r>
              <a:rPr lang="en-GB" sz="1200">
                <a:solidFill>
                  <a:srgbClr val="A50021"/>
                </a:solid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7260" name="Object 28"/>
          <p:cNvGraphicFramePr>
            <a:graphicFrameLocks noGrp="1" noChangeAspect="1"/>
          </p:cNvGraphicFramePr>
          <p:nvPr>
            <p:ph idx="4294967295"/>
          </p:nvPr>
        </p:nvGraphicFramePr>
        <p:xfrm>
          <a:off x="0" y="692150"/>
          <a:ext cx="9144000" cy="6165850"/>
        </p:xfrm>
        <a:graphic>
          <a:graphicData uri="http://schemas.openxmlformats.org/presentationml/2006/ole">
            <mc:AlternateContent xmlns:mc="http://schemas.openxmlformats.org/markup-compatibility/2006">
              <mc:Choice xmlns:v="urn:schemas-microsoft-com:vml" Requires="v">
                <p:oleObj spid="_x0000_s607261" name="Chart" r:id="rId3" imgW="9715500" imgH="5134051" progId="Excel.Chart.8">
                  <p:embed/>
                </p:oleObj>
              </mc:Choice>
              <mc:Fallback>
                <p:oleObj name="Chart" r:id="rId3" imgW="9715500" imgH="5134051" progId="Excel.Chart.8">
                  <p:embed/>
                  <p:pic>
                    <p:nvPicPr>
                      <p:cNvPr id="0" name="Picture 2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2150"/>
                        <a:ext cx="9144000" cy="616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1" name="Text Box 3"/>
          <p:cNvSpPr txBox="1">
            <a:spLocks noChangeArrowheads="1"/>
          </p:cNvSpPr>
          <p:nvPr/>
        </p:nvSpPr>
        <p:spPr bwMode="auto">
          <a:xfrm>
            <a:off x="323850" y="333375"/>
            <a:ext cx="8640763" cy="457200"/>
          </a:xfrm>
          <a:prstGeom prst="rect">
            <a:avLst/>
          </a:prstGeom>
          <a:noFill/>
          <a:ln>
            <a:noFill/>
          </a:ln>
          <a:effectLst/>
          <a:extLst/>
        </p:spPr>
        <p:txBody>
          <a:bodyPr>
            <a:spAutoFit/>
          </a:bodyPr>
          <a:lstStyle/>
          <a:p>
            <a:pPr algn="ctr">
              <a:spcBef>
                <a:spcPct val="50000"/>
              </a:spcBef>
              <a:defRPr/>
            </a:pPr>
            <a:r>
              <a:rPr lang="en-GB" sz="2400">
                <a:solidFill>
                  <a:srgbClr val="FFFFFF"/>
                </a:solidFill>
                <a:effectLst>
                  <a:outerShdw blurRad="38100" dist="38100" dir="2700000" algn="tl">
                    <a:srgbClr val="000000"/>
                  </a:outerShdw>
                </a:effectLst>
              </a:rPr>
              <a:t>Leading DALYs for Women ages 14-45 in Developed Countries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2466" name="Rectangle 2"/>
          <p:cNvSpPr>
            <a:spLocks noGrp="1" noChangeArrowheads="1"/>
          </p:cNvSpPr>
          <p:nvPr>
            <p:ph type="title"/>
          </p:nvPr>
        </p:nvSpPr>
        <p:spPr/>
        <p:txBody>
          <a:bodyPr/>
          <a:lstStyle/>
          <a:p>
            <a:pPr>
              <a:defRPr/>
            </a:pPr>
            <a:r>
              <a:rPr lang="en-GB" sz="5400" b="1" smtClean="0">
                <a:solidFill>
                  <a:srgbClr val="FFFF66"/>
                </a:solidFill>
                <a:effectLst>
                  <a:outerShdw blurRad="38100" dist="38100" dir="2700000" algn="tl">
                    <a:srgbClr val="000000"/>
                  </a:outerShdw>
                </a:effectLst>
                <a:latin typeface="Lucida Calligraphy" pitchFamily="66" charset="0"/>
              </a:rPr>
              <a:t>The Social Contexts</a:t>
            </a:r>
          </a:p>
        </p:txBody>
      </p:sp>
      <p:sp>
        <p:nvSpPr>
          <p:cNvPr id="631810" name="Rectangle 3"/>
          <p:cNvSpPr>
            <a:spLocks noGrp="1" noChangeArrowheads="1"/>
          </p:cNvSpPr>
          <p:nvPr>
            <p:ph type="body" idx="1"/>
          </p:nvPr>
        </p:nvSpPr>
        <p:spPr>
          <a:xfrm>
            <a:off x="685800" y="2924175"/>
            <a:ext cx="7772400" cy="3171825"/>
          </a:xfrm>
        </p:spPr>
        <p:txBody>
          <a:bodyPr/>
          <a:lstStyle/>
          <a:p>
            <a:endParaRPr lang="en-US" smtClean="0"/>
          </a:p>
        </p:txBody>
      </p:sp>
      <p:pic>
        <p:nvPicPr>
          <p:cNvPr id="631811" name="Picture 5" descr="great_street_brugge_large"/>
          <p:cNvPicPr>
            <a:picLocks noChangeAspect="1" noChangeArrowheads="1"/>
          </p:cNvPicPr>
          <p:nvPr/>
        </p:nvPicPr>
        <p:blipFill>
          <a:blip r:embed="rId2"/>
          <a:srcRect/>
          <a:stretch>
            <a:fillRect/>
          </a:stretch>
        </p:blipFill>
        <p:spPr bwMode="auto">
          <a:xfrm>
            <a:off x="755650" y="1844675"/>
            <a:ext cx="7993063"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3746" name="Rectangle 2"/>
          <p:cNvSpPr>
            <a:spLocks noGrp="1" noChangeArrowheads="1"/>
          </p:cNvSpPr>
          <p:nvPr>
            <p:ph type="ctrTitle" idx="4294967295"/>
          </p:nvPr>
        </p:nvSpPr>
        <p:spPr>
          <a:xfrm>
            <a:off x="685800" y="381000"/>
            <a:ext cx="7772400" cy="685800"/>
          </a:xfrm>
        </p:spPr>
        <p:txBody>
          <a:bodyPr/>
          <a:lstStyle/>
          <a:p>
            <a:pPr eaLnBrk="1" hangingPunct="1">
              <a:defRPr/>
            </a:pPr>
            <a:r>
              <a:rPr lang="en-GB" b="1" dirty="0" smtClean="0">
                <a:solidFill>
                  <a:srgbClr val="FFFF00"/>
                </a:solidFill>
                <a:effectLst>
                  <a:outerShdw blurRad="38100" dist="38100" dir="2700000" algn="tl">
                    <a:srgbClr val="000000"/>
                  </a:outerShdw>
                </a:effectLst>
              </a:rPr>
              <a:t>Evolutionary Process</a:t>
            </a:r>
          </a:p>
        </p:txBody>
      </p:sp>
      <p:sp>
        <p:nvSpPr>
          <p:cNvPr id="1823747" name="Rectangle 3"/>
          <p:cNvSpPr>
            <a:spLocks noGrp="1" noChangeArrowheads="1"/>
          </p:cNvSpPr>
          <p:nvPr>
            <p:ph type="subTitle" idx="4294967295"/>
          </p:nvPr>
        </p:nvSpPr>
        <p:spPr>
          <a:xfrm>
            <a:off x="539750" y="1628775"/>
            <a:ext cx="8281988" cy="4648200"/>
          </a:xfrm>
        </p:spPr>
        <p:txBody>
          <a:bodyPr/>
          <a:lstStyle/>
          <a:p>
            <a:pPr marL="0" indent="0" eaLnBrk="1" hangingPunct="1">
              <a:lnSpc>
                <a:spcPct val="80000"/>
              </a:lnSpc>
              <a:buFontTx/>
              <a:buNone/>
              <a:defRPr/>
            </a:pPr>
            <a:r>
              <a:rPr lang="en-GB" sz="2400" b="1" smtClean="0">
                <a:solidFill>
                  <a:srgbClr val="FFFFCC"/>
                </a:solidFill>
                <a:effectLst>
                  <a:outerShdw blurRad="38100" dist="38100" dir="2700000" algn="tl">
                    <a:srgbClr val="000000"/>
                  </a:outerShdw>
                </a:effectLst>
              </a:rPr>
              <a:t>Culture can render an adaptive phenotype highly maladaptive, e.g. food seeking</a:t>
            </a:r>
          </a:p>
          <a:p>
            <a:pPr marL="0" indent="0" eaLnBrk="1" hangingPunct="1">
              <a:lnSpc>
                <a:spcPct val="80000"/>
              </a:lnSpc>
              <a:buFontTx/>
              <a:buNone/>
              <a:defRPr/>
            </a:pPr>
            <a:endParaRPr lang="en-GB" sz="2400" b="1" smtClean="0">
              <a:solidFill>
                <a:srgbClr val="FFFFCC"/>
              </a:solidFill>
              <a:effectLst>
                <a:outerShdw blurRad="38100" dist="38100" dir="2700000" algn="tl">
                  <a:srgbClr val="000000"/>
                </a:outerShdw>
              </a:effectLst>
            </a:endParaRPr>
          </a:p>
          <a:p>
            <a:pPr marL="0" indent="0" eaLnBrk="1" hangingPunct="1">
              <a:lnSpc>
                <a:spcPct val="80000"/>
              </a:lnSpc>
              <a:buFontTx/>
              <a:buNone/>
              <a:defRPr/>
            </a:pPr>
            <a:r>
              <a:rPr lang="en-GB" sz="2400" b="1" smtClean="0">
                <a:solidFill>
                  <a:schemeClr val="bg1"/>
                </a:solidFill>
                <a:effectLst>
                  <a:outerShdw blurRad="38100" dist="38100" dir="2700000" algn="tl">
                    <a:srgbClr val="000000"/>
                  </a:outerShdw>
                </a:effectLst>
              </a:rPr>
              <a:t>Human evolved in times of scarcity</a:t>
            </a:r>
          </a:p>
          <a:p>
            <a:pPr marL="0" indent="0" eaLnBrk="1" hangingPunct="1">
              <a:lnSpc>
                <a:spcPct val="80000"/>
              </a:lnSpc>
              <a:buFontTx/>
              <a:buNone/>
              <a:defRPr/>
            </a:pPr>
            <a:r>
              <a:rPr lang="en-GB" sz="2400" b="1" smtClean="0">
                <a:solidFill>
                  <a:schemeClr val="bg1"/>
                </a:solidFill>
                <a:effectLst>
                  <a:outerShdw blurRad="38100" dist="38100" dir="2700000" algn="tl">
                    <a:srgbClr val="000000"/>
                  </a:outerShdw>
                </a:effectLst>
              </a:rPr>
              <a:t>Adapted for the ‘see food and eat it diet’ </a:t>
            </a:r>
          </a:p>
          <a:p>
            <a:pPr marL="0" indent="0" eaLnBrk="1" hangingPunct="1">
              <a:lnSpc>
                <a:spcPct val="80000"/>
              </a:lnSpc>
              <a:buFontTx/>
              <a:buNone/>
              <a:defRPr/>
            </a:pPr>
            <a:r>
              <a:rPr lang="en-GB" sz="2400" b="1" smtClean="0">
                <a:solidFill>
                  <a:schemeClr val="bg1"/>
                </a:solidFill>
                <a:effectLst>
                  <a:outerShdw blurRad="38100" dist="38100" dir="2700000" algn="tl">
                    <a:srgbClr val="000000"/>
                  </a:outerShdw>
                </a:effectLst>
              </a:rPr>
              <a:t>Adapted for energy conservation</a:t>
            </a:r>
          </a:p>
          <a:p>
            <a:pPr marL="0" indent="0" eaLnBrk="1" hangingPunct="1">
              <a:lnSpc>
                <a:spcPct val="80000"/>
              </a:lnSpc>
              <a:buFontTx/>
              <a:buNone/>
              <a:defRPr/>
            </a:pPr>
            <a:r>
              <a:rPr lang="en-GB" sz="2400" b="1" smtClean="0">
                <a:solidFill>
                  <a:schemeClr val="bg1"/>
                </a:solidFill>
                <a:effectLst>
                  <a:outerShdw blurRad="38100" dist="38100" dir="2700000" algn="tl">
                    <a:srgbClr val="000000"/>
                  </a:outerShdw>
                </a:effectLst>
              </a:rPr>
              <a:t>Not adapted for quick/internal limitation</a:t>
            </a:r>
          </a:p>
          <a:p>
            <a:pPr marL="0" indent="0" eaLnBrk="1" hangingPunct="1">
              <a:lnSpc>
                <a:spcPct val="80000"/>
              </a:lnSpc>
              <a:buFontTx/>
              <a:buNone/>
              <a:defRPr/>
            </a:pPr>
            <a:endParaRPr lang="en-GB" sz="2400" b="1" smtClean="0">
              <a:solidFill>
                <a:schemeClr val="bg1"/>
              </a:solidFill>
              <a:effectLst>
                <a:outerShdw blurRad="38100" dist="38100" dir="2700000" algn="tl">
                  <a:srgbClr val="000000"/>
                </a:outerShdw>
              </a:effectLst>
            </a:endParaRPr>
          </a:p>
          <a:p>
            <a:pPr marL="0" indent="0" eaLnBrk="1" hangingPunct="1">
              <a:lnSpc>
                <a:spcPct val="80000"/>
              </a:lnSpc>
              <a:buFontTx/>
              <a:buNone/>
              <a:defRPr/>
            </a:pPr>
            <a:r>
              <a:rPr lang="en-GB" sz="2400" b="1" smtClean="0">
                <a:solidFill>
                  <a:schemeClr val="bg1"/>
                </a:solidFill>
                <a:effectLst>
                  <a:outerShdw blurRad="38100" dist="38100" dir="2700000" algn="tl">
                    <a:srgbClr val="000000"/>
                  </a:outerShdw>
                </a:effectLst>
              </a:rPr>
              <a:t>Modern Culture: High available cheap and aesthetically enhanced taste and textured food</a:t>
            </a:r>
          </a:p>
          <a:p>
            <a:pPr marL="0" indent="0" eaLnBrk="1" hangingPunct="1">
              <a:lnSpc>
                <a:spcPct val="80000"/>
              </a:lnSpc>
              <a:buFontTx/>
              <a:buNone/>
              <a:defRPr/>
            </a:pPr>
            <a:endParaRPr lang="en-GB" sz="2400" b="1" smtClean="0">
              <a:solidFill>
                <a:schemeClr val="bg1"/>
              </a:solidFill>
              <a:effectLst>
                <a:outerShdw blurRad="38100" dist="38100" dir="2700000" algn="tl">
                  <a:srgbClr val="000000"/>
                </a:outerShdw>
              </a:effectLst>
            </a:endParaRPr>
          </a:p>
          <a:p>
            <a:pPr marL="0" indent="0" algn="ctr" eaLnBrk="1" hangingPunct="1">
              <a:lnSpc>
                <a:spcPct val="80000"/>
              </a:lnSpc>
              <a:buFontTx/>
              <a:buNone/>
              <a:defRPr/>
            </a:pPr>
            <a:r>
              <a:rPr lang="en-GB" sz="2400" b="1" smtClean="0">
                <a:solidFill>
                  <a:srgbClr val="FFFF00"/>
                </a:solidFill>
                <a:effectLst>
                  <a:outerShdw blurRad="38100" dist="38100" dir="2700000" algn="tl">
                    <a:srgbClr val="000000"/>
                  </a:outerShdw>
                </a:effectLst>
              </a:rPr>
              <a:t>OBESITY, DIABETES, HEART DISEASE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23747">
                                            <p:txEl>
                                              <p:pRg st="2" end="2"/>
                                            </p:txEl>
                                          </p:spTgt>
                                        </p:tgtEl>
                                        <p:attrNameLst>
                                          <p:attrName>style.visibility</p:attrName>
                                        </p:attrNameLst>
                                      </p:cBhvr>
                                      <p:to>
                                        <p:strVal val="visible"/>
                                      </p:to>
                                    </p:set>
                                    <p:animEffect transition="in" filter="blinds(horizontal)">
                                      <p:cBhvr>
                                        <p:cTn id="7" dur="500"/>
                                        <p:tgtEl>
                                          <p:spTgt spid="182374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23747">
                                            <p:txEl>
                                              <p:pRg st="3" end="3"/>
                                            </p:txEl>
                                          </p:spTgt>
                                        </p:tgtEl>
                                        <p:attrNameLst>
                                          <p:attrName>style.visibility</p:attrName>
                                        </p:attrNameLst>
                                      </p:cBhvr>
                                      <p:to>
                                        <p:strVal val="visible"/>
                                      </p:to>
                                    </p:set>
                                    <p:animEffect transition="in" filter="blinds(horizontal)">
                                      <p:cBhvr>
                                        <p:cTn id="12" dur="500"/>
                                        <p:tgtEl>
                                          <p:spTgt spid="182374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23747">
                                            <p:txEl>
                                              <p:pRg st="4" end="4"/>
                                            </p:txEl>
                                          </p:spTgt>
                                        </p:tgtEl>
                                        <p:attrNameLst>
                                          <p:attrName>style.visibility</p:attrName>
                                        </p:attrNameLst>
                                      </p:cBhvr>
                                      <p:to>
                                        <p:strVal val="visible"/>
                                      </p:to>
                                    </p:set>
                                    <p:animEffect transition="in" filter="blinds(horizontal)">
                                      <p:cBhvr>
                                        <p:cTn id="17" dur="500"/>
                                        <p:tgtEl>
                                          <p:spTgt spid="182374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23747">
                                            <p:txEl>
                                              <p:pRg st="5" end="5"/>
                                            </p:txEl>
                                          </p:spTgt>
                                        </p:tgtEl>
                                        <p:attrNameLst>
                                          <p:attrName>style.visibility</p:attrName>
                                        </p:attrNameLst>
                                      </p:cBhvr>
                                      <p:to>
                                        <p:strVal val="visible"/>
                                      </p:to>
                                    </p:set>
                                    <p:animEffect transition="in" filter="blinds(horizontal)">
                                      <p:cBhvr>
                                        <p:cTn id="22" dur="500"/>
                                        <p:tgtEl>
                                          <p:spTgt spid="182374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823747">
                                            <p:txEl>
                                              <p:pRg st="7" end="7"/>
                                            </p:txEl>
                                          </p:spTgt>
                                        </p:tgtEl>
                                        <p:attrNameLst>
                                          <p:attrName>style.visibility</p:attrName>
                                        </p:attrNameLst>
                                      </p:cBhvr>
                                      <p:to>
                                        <p:strVal val="visible"/>
                                      </p:to>
                                    </p:set>
                                    <p:animEffect transition="in" filter="blinds(horizontal)">
                                      <p:cBhvr>
                                        <p:cTn id="27" dur="500"/>
                                        <p:tgtEl>
                                          <p:spTgt spid="1823747">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823747">
                                            <p:txEl>
                                              <p:pRg st="9" end="9"/>
                                            </p:txEl>
                                          </p:spTgt>
                                        </p:tgtEl>
                                        <p:attrNameLst>
                                          <p:attrName>style.visibility</p:attrName>
                                        </p:attrNameLst>
                                      </p:cBhvr>
                                      <p:to>
                                        <p:strVal val="visible"/>
                                      </p:to>
                                    </p:set>
                                    <p:animEffect transition="in" filter="blinds(horizontal)">
                                      <p:cBhvr>
                                        <p:cTn id="32" dur="500"/>
                                        <p:tgtEl>
                                          <p:spTgt spid="18237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Grp="1" noChangeArrowheads="1"/>
          </p:cNvSpPr>
          <p:nvPr>
            <p:ph type="title" idx="4294967295"/>
          </p:nvPr>
        </p:nvSpPr>
        <p:spPr>
          <a:xfrm>
            <a:off x="685800" y="404813"/>
            <a:ext cx="7847013" cy="1008062"/>
          </a:xfrm>
        </p:spPr>
        <p:txBody>
          <a:bodyPr/>
          <a:lstStyle/>
          <a:p>
            <a:pPr>
              <a:defRPr/>
            </a:pPr>
            <a:r>
              <a:rPr lang="en-GB" sz="3200" b="1" dirty="0">
                <a:solidFill>
                  <a:srgbClr val="FFFF00"/>
                </a:solidFill>
                <a:effectLst>
                  <a:outerShdw blurRad="38100" dist="38100" dir="2700000" algn="tl">
                    <a:srgbClr val="000000"/>
                  </a:outerShdw>
                </a:effectLst>
              </a:rPr>
              <a:t>Science of compassion must begin with an understanding of</a:t>
            </a:r>
            <a:br>
              <a:rPr lang="en-GB" sz="3200" b="1" dirty="0">
                <a:solidFill>
                  <a:srgbClr val="FFFF00"/>
                </a:solidFill>
                <a:effectLst>
                  <a:outerShdw blurRad="38100" dist="38100" dir="2700000" algn="tl">
                    <a:srgbClr val="000000"/>
                  </a:outerShdw>
                </a:effectLst>
              </a:rPr>
            </a:br>
            <a:endParaRPr lang="en-GB" sz="3200" b="1" dirty="0" smtClean="0">
              <a:solidFill>
                <a:srgbClr val="FFFF00"/>
              </a:solidFill>
              <a:effectLst>
                <a:outerShdw blurRad="38100" dist="38100" dir="2700000" algn="tl">
                  <a:srgbClr val="000000"/>
                </a:outerShdw>
              </a:effectLst>
            </a:endParaRPr>
          </a:p>
        </p:txBody>
      </p:sp>
      <p:sp>
        <p:nvSpPr>
          <p:cNvPr id="762883" name="Rectangle 3"/>
          <p:cNvSpPr>
            <a:spLocks noGrp="1" noChangeArrowheads="1"/>
          </p:cNvSpPr>
          <p:nvPr>
            <p:ph type="body" idx="4294967295"/>
          </p:nvPr>
        </p:nvSpPr>
        <p:spPr>
          <a:xfrm>
            <a:off x="685800" y="1412875"/>
            <a:ext cx="7772400" cy="4683125"/>
          </a:xfrm>
        </p:spPr>
        <p:txBody>
          <a:bodyPr/>
          <a:lstStyle/>
          <a:p>
            <a:pPr>
              <a:lnSpc>
                <a:spcPct val="90000"/>
              </a:lnSpc>
              <a:defRPr/>
            </a:pPr>
            <a:r>
              <a:rPr lang="en-GB" sz="2800" b="1" dirty="0" smtClean="0">
                <a:solidFill>
                  <a:schemeClr val="bg1"/>
                </a:solidFill>
                <a:effectLst>
                  <a:outerShdw blurRad="38100" dist="38100" dir="2700000" algn="tl">
                    <a:srgbClr val="000000"/>
                  </a:outerShdw>
                </a:effectLst>
              </a:rPr>
              <a:t>The ‘complex and often chaotic’ nature of the human mind</a:t>
            </a:r>
          </a:p>
          <a:p>
            <a:pPr>
              <a:lnSpc>
                <a:spcPct val="90000"/>
              </a:lnSpc>
              <a:defRPr/>
            </a:pPr>
            <a:endParaRPr lang="en-GB" sz="2800" b="1" dirty="0" smtClean="0">
              <a:solidFill>
                <a:schemeClr val="bg1"/>
              </a:solidFill>
              <a:effectLst>
                <a:outerShdw blurRad="38100" dist="38100" dir="2700000" algn="tl">
                  <a:srgbClr val="000000"/>
                </a:outerShdw>
              </a:effectLst>
            </a:endParaRPr>
          </a:p>
          <a:p>
            <a:pPr>
              <a:lnSpc>
                <a:spcPct val="90000"/>
              </a:lnSpc>
              <a:defRPr/>
            </a:pPr>
            <a:r>
              <a:rPr lang="en-GB" sz="2800" b="1" dirty="0" smtClean="0">
                <a:solidFill>
                  <a:schemeClr val="bg1"/>
                </a:solidFill>
                <a:effectLst>
                  <a:outerShdw blurRad="38100" dist="38100" dir="2700000" algn="tl">
                    <a:srgbClr val="000000"/>
                  </a:outerShdw>
                </a:effectLst>
              </a:rPr>
              <a:t>The components that create a compassionate mind</a:t>
            </a:r>
          </a:p>
          <a:p>
            <a:pPr>
              <a:lnSpc>
                <a:spcPct val="90000"/>
              </a:lnSpc>
              <a:defRPr/>
            </a:pPr>
            <a:endParaRPr lang="en-GB" sz="2800" b="1" dirty="0" smtClean="0">
              <a:solidFill>
                <a:schemeClr val="bg1"/>
              </a:solidFill>
              <a:effectLst>
                <a:outerShdw blurRad="38100" dist="38100" dir="2700000" algn="tl">
                  <a:srgbClr val="000000"/>
                </a:outerShdw>
              </a:effectLst>
            </a:endParaRPr>
          </a:p>
          <a:p>
            <a:pPr>
              <a:lnSpc>
                <a:spcPct val="90000"/>
              </a:lnSpc>
              <a:defRPr/>
            </a:pPr>
            <a:r>
              <a:rPr lang="en-GB" sz="2800" b="1" dirty="0" smtClean="0">
                <a:solidFill>
                  <a:schemeClr val="bg1"/>
                </a:solidFill>
                <a:effectLst>
                  <a:outerShdw blurRad="38100" dist="38100" dir="2700000" algn="tl">
                    <a:srgbClr val="000000"/>
                  </a:outerShdw>
                </a:effectLst>
              </a:rPr>
              <a:t>How to cultivate a compassionate mind</a:t>
            </a:r>
          </a:p>
          <a:p>
            <a:pPr>
              <a:lnSpc>
                <a:spcPct val="90000"/>
              </a:lnSpc>
              <a:defRPr/>
            </a:pPr>
            <a:endParaRPr lang="en-GB" sz="2800" b="1" dirty="0" smtClean="0">
              <a:solidFill>
                <a:schemeClr val="bg1"/>
              </a:solidFill>
              <a:effectLst>
                <a:outerShdw blurRad="38100" dist="38100" dir="2700000" algn="tl">
                  <a:srgbClr val="000000"/>
                </a:outerShdw>
              </a:effectLst>
            </a:endParaRPr>
          </a:p>
          <a:p>
            <a:pPr>
              <a:lnSpc>
                <a:spcPct val="90000"/>
              </a:lnSpc>
              <a:defRPr/>
            </a:pPr>
            <a:r>
              <a:rPr lang="en-GB" sz="2800" b="1" dirty="0" smtClean="0">
                <a:solidFill>
                  <a:schemeClr val="bg1"/>
                </a:solidFill>
                <a:effectLst>
                  <a:outerShdw blurRad="38100" dist="38100" dir="2700000" algn="tl">
                    <a:srgbClr val="000000"/>
                  </a:outerShdw>
                </a:effectLst>
              </a:rPr>
              <a:t>What undermines a compassionate mind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ctrTitle" idx="4294967295"/>
          </p:nvPr>
        </p:nvSpPr>
        <p:spPr>
          <a:xfrm>
            <a:off x="901700" y="1628775"/>
            <a:ext cx="7558088" cy="2447925"/>
          </a:xfrm>
        </p:spPr>
        <p:txBody>
          <a:bodyPr/>
          <a:lstStyle/>
          <a:p>
            <a:pPr eaLnBrk="1" hangingPunct="1">
              <a:defRPr/>
            </a:pPr>
            <a:r>
              <a:rPr lang="en-GB" sz="5400" b="1" i="1" dirty="0" smtClean="0">
                <a:solidFill>
                  <a:srgbClr val="FFFF00"/>
                </a:solidFill>
                <a:effectLst>
                  <a:outerShdw blurRad="38100" dist="38100" dir="2700000" algn="tl">
                    <a:srgbClr val="000000"/>
                  </a:outerShdw>
                </a:effectLst>
                <a:latin typeface="+mn-lt"/>
              </a:rPr>
              <a:t>MESSAGE:</a:t>
            </a:r>
            <a:br>
              <a:rPr lang="en-GB" sz="5400" b="1" i="1" dirty="0" smtClean="0">
                <a:solidFill>
                  <a:srgbClr val="FFFF00"/>
                </a:solidFill>
                <a:effectLst>
                  <a:outerShdw blurRad="38100" dist="38100" dir="2700000" algn="tl">
                    <a:srgbClr val="000000"/>
                  </a:outerShdw>
                </a:effectLst>
                <a:latin typeface="+mn-lt"/>
              </a:rPr>
            </a:br>
            <a:r>
              <a:rPr lang="en-GB" sz="5400" b="1" i="1" dirty="0" smtClean="0">
                <a:solidFill>
                  <a:srgbClr val="FFFF00"/>
                </a:solidFill>
                <a:effectLst>
                  <a:outerShdw blurRad="38100" dist="38100" dir="2700000" algn="tl">
                    <a:srgbClr val="000000"/>
                  </a:outerShdw>
                </a:effectLst>
                <a:latin typeface="+mn-lt"/>
              </a:rPr>
              <a:t/>
            </a:r>
            <a:br>
              <a:rPr lang="en-GB" sz="5400" b="1" i="1" dirty="0" smtClean="0">
                <a:solidFill>
                  <a:srgbClr val="FFFF00"/>
                </a:solidFill>
                <a:effectLst>
                  <a:outerShdw blurRad="38100" dist="38100" dir="2700000" algn="tl">
                    <a:srgbClr val="000000"/>
                  </a:outerShdw>
                </a:effectLst>
                <a:latin typeface="+mn-lt"/>
              </a:rPr>
            </a:br>
            <a:r>
              <a:rPr lang="en-GB" sz="5400" b="1" i="1" dirty="0" smtClean="0">
                <a:solidFill>
                  <a:srgbClr val="FFFF00"/>
                </a:solidFill>
                <a:effectLst>
                  <a:outerShdw blurRad="38100" dist="38100" dir="2700000" algn="tl">
                    <a:srgbClr val="000000"/>
                  </a:outerShdw>
                </a:effectLst>
                <a:latin typeface="+mn-lt"/>
              </a:rPr>
              <a:t>MOTIVES </a:t>
            </a:r>
            <a:br>
              <a:rPr lang="en-GB" sz="5400" b="1" i="1" dirty="0" smtClean="0">
                <a:solidFill>
                  <a:srgbClr val="FFFF00"/>
                </a:solidFill>
                <a:effectLst>
                  <a:outerShdw blurRad="38100" dist="38100" dir="2700000" algn="tl">
                    <a:srgbClr val="000000"/>
                  </a:outerShdw>
                </a:effectLst>
                <a:latin typeface="+mn-lt"/>
              </a:rPr>
            </a:br>
            <a:r>
              <a:rPr lang="en-GB" sz="5400" b="1" i="1" dirty="0" smtClean="0">
                <a:solidFill>
                  <a:srgbClr val="FFFF00"/>
                </a:solidFill>
                <a:effectLst>
                  <a:outerShdw blurRad="38100" dist="38100" dir="2700000" algn="tl">
                    <a:srgbClr val="000000"/>
                  </a:outerShdw>
                </a:effectLst>
                <a:latin typeface="+mn-lt"/>
              </a:rPr>
              <a:t>ORGANISE THE MIND</a:t>
            </a:r>
            <a:br>
              <a:rPr lang="en-GB" sz="5400" b="1" i="1" dirty="0" smtClean="0">
                <a:solidFill>
                  <a:srgbClr val="FFFF00"/>
                </a:solidFill>
                <a:effectLst>
                  <a:outerShdw blurRad="38100" dist="38100" dir="2700000" algn="tl">
                    <a:srgbClr val="000000"/>
                  </a:outerShdw>
                </a:effectLst>
                <a:latin typeface="+mn-lt"/>
              </a:rPr>
            </a:br>
            <a:endParaRPr lang="en-GB" sz="5400" b="1" i="1" dirty="0" smtClean="0">
              <a:solidFill>
                <a:srgbClr val="FFFF00"/>
              </a:solidFill>
              <a:effectLst>
                <a:outerShdw blurRad="38100" dist="38100" dir="2700000" algn="tl">
                  <a:srgbClr val="000000"/>
                </a:outerShdw>
              </a:effectLst>
              <a:latin typeface="+mn-lt"/>
            </a:endParaRPr>
          </a:p>
        </p:txBody>
      </p:sp>
      <p:sp>
        <p:nvSpPr>
          <p:cNvPr id="696323" name="Rectangle 3"/>
          <p:cNvSpPr>
            <a:spLocks noGrp="1" noChangeArrowheads="1"/>
          </p:cNvSpPr>
          <p:nvPr>
            <p:ph type="subTitle" idx="4294967295"/>
          </p:nvPr>
        </p:nvSpPr>
        <p:spPr>
          <a:xfrm>
            <a:off x="468313" y="4437063"/>
            <a:ext cx="6624637" cy="2159000"/>
          </a:xfrm>
        </p:spPr>
        <p:txBody>
          <a:bodyPr/>
          <a:lstStyle/>
          <a:p>
            <a:pPr marL="0" indent="0" algn="just" eaLnBrk="1" hangingPunct="1">
              <a:lnSpc>
                <a:spcPct val="80000"/>
              </a:lnSpc>
              <a:buFontTx/>
              <a:buNone/>
              <a:defRPr/>
            </a:pPr>
            <a:endParaRPr lang="en-GB" sz="2800" b="1" dirty="0" smtClean="0">
              <a:solidFill>
                <a:schemeClr val="bg1"/>
              </a:solidFill>
              <a:effectLst>
                <a:outerShdw blurRad="38100" dist="38100" dir="2700000" algn="tl">
                  <a:srgbClr val="000000"/>
                </a:outerShdw>
              </a:effectLst>
            </a:endParaRPr>
          </a:p>
          <a:p>
            <a:pPr marL="0" indent="0" algn="just" eaLnBrk="1" hangingPunct="1">
              <a:lnSpc>
                <a:spcPct val="80000"/>
              </a:lnSpc>
              <a:buFontTx/>
              <a:buNone/>
              <a:defRPr/>
            </a:pPr>
            <a:endParaRPr lang="en-GB" sz="3600" b="1" dirty="0" smtClean="0">
              <a:solidFill>
                <a:srgbClr val="FFFF66"/>
              </a:solidFill>
              <a:effectLst>
                <a:outerShdw blurRad="38100" dist="38100" dir="2700000" algn="tl">
                  <a:srgbClr val="000000"/>
                </a:outerShdw>
              </a:effectLst>
            </a:endParaRPr>
          </a:p>
        </p:txBody>
      </p:sp>
      <p:pic>
        <p:nvPicPr>
          <p:cNvPr id="636931" name="Picture 4" descr="Water Lilly logo blue"/>
          <p:cNvPicPr>
            <a:picLocks noChangeAspect="1" noChangeArrowheads="1"/>
          </p:cNvPicPr>
          <p:nvPr/>
        </p:nvPicPr>
        <p:blipFill>
          <a:blip r:embed="rId3">
            <a:clrChange>
              <a:clrFrom>
                <a:srgbClr val="014590"/>
              </a:clrFrom>
              <a:clrTo>
                <a:srgbClr val="014590">
                  <a:alpha val="0"/>
                </a:srgbClr>
              </a:clrTo>
            </a:clrChange>
          </a:blip>
          <a:srcRect/>
          <a:stretch>
            <a:fillRect/>
          </a:stretch>
        </p:blipFill>
        <p:spPr bwMode="auto">
          <a:xfrm rot="-1088452">
            <a:off x="8135938" y="5975350"/>
            <a:ext cx="1008062" cy="8826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ctrTitle" idx="4294967295"/>
          </p:nvPr>
        </p:nvSpPr>
        <p:spPr>
          <a:xfrm>
            <a:off x="685800" y="457200"/>
            <a:ext cx="7772400" cy="533400"/>
          </a:xfrm>
        </p:spPr>
        <p:txBody>
          <a:bodyPr/>
          <a:lstStyle/>
          <a:p>
            <a:pPr>
              <a:defRPr/>
            </a:pPr>
            <a:r>
              <a:rPr lang="en-GB" sz="4000" b="1" smtClean="0">
                <a:solidFill>
                  <a:srgbClr val="FF6600"/>
                </a:solidFill>
                <a:effectLst>
                  <a:outerShdw blurRad="38100" dist="38100" dir="2700000" algn="tl">
                    <a:srgbClr val="000000"/>
                  </a:outerShdw>
                </a:effectLst>
              </a:rPr>
              <a:t>Sources of behaviour</a:t>
            </a:r>
          </a:p>
        </p:txBody>
      </p:sp>
      <p:sp>
        <p:nvSpPr>
          <p:cNvPr id="327683" name="Rectangle 3"/>
          <p:cNvSpPr>
            <a:spLocks noGrp="1" noChangeArrowheads="1"/>
          </p:cNvSpPr>
          <p:nvPr>
            <p:ph type="subTitle" idx="4294967295"/>
          </p:nvPr>
        </p:nvSpPr>
        <p:spPr>
          <a:xfrm>
            <a:off x="1066800" y="1295400"/>
            <a:ext cx="7239000" cy="4800600"/>
          </a:xfrm>
        </p:spPr>
        <p:txBody>
          <a:bodyPr/>
          <a:lstStyle/>
          <a:p>
            <a:pPr marL="0" indent="0">
              <a:buFontTx/>
              <a:buNone/>
              <a:defRPr/>
            </a:pPr>
            <a:endParaRPr lang="en-GB" sz="2400" b="1" smtClean="0">
              <a:solidFill>
                <a:schemeClr val="bg1"/>
              </a:solidFill>
              <a:effectLst>
                <a:outerShdw blurRad="38100" dist="38100" dir="2700000" algn="tl">
                  <a:srgbClr val="000000"/>
                </a:outerShdw>
              </a:effectLst>
            </a:endParaRPr>
          </a:p>
          <a:p>
            <a:pPr marL="0" indent="0">
              <a:buFontTx/>
              <a:buNone/>
              <a:defRPr/>
            </a:pPr>
            <a:endParaRPr lang="en-GB" sz="2400" b="1" smtClean="0">
              <a:solidFill>
                <a:schemeClr val="bg1"/>
              </a:solidFill>
              <a:effectLst>
                <a:outerShdw blurRad="38100" dist="38100" dir="2700000" algn="tl">
                  <a:srgbClr val="000000"/>
                </a:outerShdw>
              </a:effectLst>
            </a:endParaRPr>
          </a:p>
          <a:p>
            <a:pPr marL="0" indent="0">
              <a:buFontTx/>
              <a:buNone/>
              <a:defRPr/>
            </a:pPr>
            <a:endParaRPr lang="en-GB" sz="3600" b="1" smtClean="0">
              <a:solidFill>
                <a:schemeClr val="bg1"/>
              </a:solidFill>
              <a:effectLst>
                <a:outerShdw blurRad="38100" dist="38100" dir="2700000" algn="tl">
                  <a:srgbClr val="000000"/>
                </a:outerShdw>
              </a:effectLst>
            </a:endParaRPr>
          </a:p>
        </p:txBody>
      </p:sp>
      <p:graphicFrame>
        <p:nvGraphicFramePr>
          <p:cNvPr id="616456" name="Object 8" descr="Parchment"/>
          <p:cNvGraphicFramePr>
            <a:graphicFrameLocks noChangeAspect="1"/>
          </p:cNvGraphicFramePr>
          <p:nvPr/>
        </p:nvGraphicFramePr>
        <p:xfrm>
          <a:off x="-1331913" y="0"/>
          <a:ext cx="11306176" cy="8253413"/>
        </p:xfrm>
        <a:graphic>
          <a:graphicData uri="http://schemas.openxmlformats.org/presentationml/2006/ole">
            <mc:AlternateContent xmlns:mc="http://schemas.openxmlformats.org/markup-compatibility/2006">
              <mc:Choice xmlns:v="urn:schemas-microsoft-com:vml" Requires="v">
                <p:oleObj spid="_x0000_s616457" name="Bitmap Image" r:id="rId4" imgW="8419048" imgH="5915851" progId="PBrush">
                  <p:embed/>
                </p:oleObj>
              </mc:Choice>
              <mc:Fallback>
                <p:oleObj name="Bitmap Image" r:id="rId4" imgW="8419048" imgH="5915851" progId="PBrush">
                  <p:embed/>
                  <p:pic>
                    <p:nvPicPr>
                      <p:cNvPr id="0" name="Picture 8" descr="Parch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0"/>
                        <a:ext cx="11306176" cy="8253413"/>
                      </a:xfrm>
                      <a:prstGeom prst="rect">
                        <a:avLst/>
                      </a:prstGeom>
                      <a:blipFill dpi="0" rotWithShape="0">
                        <a:blip r:embed="rId6"/>
                        <a:srcRect/>
                        <a:tile tx="0" ty="0" sx="100000" sy="100000" flip="none" algn="tl"/>
                      </a:bli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685" name="Text Box 5"/>
          <p:cNvSpPr txBox="1">
            <a:spLocks noChangeArrowheads="1"/>
          </p:cNvSpPr>
          <p:nvPr/>
        </p:nvSpPr>
        <p:spPr bwMode="auto">
          <a:xfrm>
            <a:off x="755650" y="4076700"/>
            <a:ext cx="6480175" cy="1203325"/>
          </a:xfrm>
          <a:prstGeom prst="rect">
            <a:avLst/>
          </a:prstGeom>
          <a:noFill/>
          <a:ln w="12700">
            <a:noFill/>
            <a:miter lim="800000"/>
            <a:headEnd type="none" w="sm" len="sm"/>
            <a:tailEnd type="none" w="sm" len="sm"/>
          </a:ln>
        </p:spPr>
        <p:txBody>
          <a:bodyPr>
            <a:spAutoFit/>
          </a:bodyPr>
          <a:lstStyle/>
          <a:p>
            <a:pPr algn="ctr">
              <a:lnSpc>
                <a:spcPct val="75000"/>
              </a:lnSpc>
              <a:spcBef>
                <a:spcPct val="50000"/>
              </a:spcBef>
            </a:pPr>
            <a:r>
              <a:rPr lang="en-GB" sz="2800" i="1">
                <a:solidFill>
                  <a:srgbClr val="996633"/>
                </a:solidFill>
              </a:rPr>
              <a:t>Old Brain</a:t>
            </a:r>
            <a:r>
              <a:rPr lang="en-GB" sz="2800">
                <a:solidFill>
                  <a:srgbClr val="996633"/>
                </a:solidFill>
              </a:rPr>
              <a:t>: Emotions, Motives, Relationship Seeking-Creating</a:t>
            </a:r>
          </a:p>
          <a:p>
            <a:pPr algn="ctr">
              <a:lnSpc>
                <a:spcPct val="60000"/>
              </a:lnSpc>
              <a:spcBef>
                <a:spcPct val="50000"/>
              </a:spcBef>
            </a:pPr>
            <a:r>
              <a:rPr lang="en-GB" sz="2800">
                <a:solidFill>
                  <a:srgbClr val="006600"/>
                </a:solidFill>
              </a:rPr>
              <a:t>COMPASSION</a:t>
            </a:r>
          </a:p>
        </p:txBody>
      </p:sp>
      <p:sp>
        <p:nvSpPr>
          <p:cNvPr id="616460" name="Text Box 6"/>
          <p:cNvSpPr txBox="1">
            <a:spLocks noChangeArrowheads="1"/>
          </p:cNvSpPr>
          <p:nvPr/>
        </p:nvSpPr>
        <p:spPr bwMode="auto">
          <a:xfrm>
            <a:off x="900113" y="2708275"/>
            <a:ext cx="5976937" cy="946150"/>
          </a:xfrm>
          <a:prstGeom prst="rect">
            <a:avLst/>
          </a:prstGeom>
          <a:noFill/>
          <a:ln w="12700">
            <a:noFill/>
            <a:miter lim="800000"/>
            <a:headEnd type="none" w="sm" len="sm"/>
            <a:tailEnd type="none" w="sm" len="sm"/>
          </a:ln>
        </p:spPr>
        <p:txBody>
          <a:bodyPr>
            <a:spAutoFit/>
          </a:bodyPr>
          <a:lstStyle/>
          <a:p>
            <a:pPr algn="ctr"/>
            <a:r>
              <a:rPr lang="en-GB" sz="2800" i="1">
                <a:solidFill>
                  <a:srgbClr val="0033CC"/>
                </a:solidFill>
              </a:rPr>
              <a:t>New Brain</a:t>
            </a:r>
            <a:r>
              <a:rPr lang="en-GB" sz="2800">
                <a:solidFill>
                  <a:srgbClr val="0033CC"/>
                </a:solidFill>
              </a:rPr>
              <a:t>: Imagination, </a:t>
            </a:r>
          </a:p>
          <a:p>
            <a:pPr algn="ctr"/>
            <a:r>
              <a:rPr lang="en-GB" sz="2800">
                <a:solidFill>
                  <a:srgbClr val="0033CC"/>
                </a:solidFill>
              </a:rPr>
              <a:t>Planning, Rumination, Integration</a:t>
            </a:r>
          </a:p>
        </p:txBody>
      </p:sp>
      <p:sp>
        <p:nvSpPr>
          <p:cNvPr id="616461" name="Text Box 7"/>
          <p:cNvSpPr txBox="1">
            <a:spLocks noChangeArrowheads="1"/>
          </p:cNvSpPr>
          <p:nvPr/>
        </p:nvSpPr>
        <p:spPr bwMode="auto">
          <a:xfrm>
            <a:off x="-541338" y="260350"/>
            <a:ext cx="10009188" cy="409575"/>
          </a:xfrm>
          <a:prstGeom prst="rect">
            <a:avLst/>
          </a:prstGeom>
          <a:noFill/>
          <a:ln w="12700">
            <a:noFill/>
            <a:miter lim="800000"/>
            <a:headEnd type="none" w="sm" len="sm"/>
            <a:tailEnd type="none" w="sm" len="sm"/>
          </a:ln>
        </p:spPr>
        <p:txBody>
          <a:bodyPr>
            <a:spAutoFit/>
          </a:bodyPr>
          <a:lstStyle/>
          <a:p>
            <a:pPr algn="ctr">
              <a:lnSpc>
                <a:spcPct val="65000"/>
              </a:lnSpc>
              <a:spcBef>
                <a:spcPct val="50000"/>
              </a:spcBef>
            </a:pPr>
            <a:r>
              <a:rPr lang="en-GB" sz="3200">
                <a:solidFill>
                  <a:srgbClr val="CC6600"/>
                </a:solidFill>
              </a:rPr>
              <a:t>Need compassion for a very</a:t>
            </a:r>
            <a:r>
              <a:rPr lang="en-GB" sz="3200" i="1">
                <a:solidFill>
                  <a:srgbClr val="CC6600"/>
                </a:solidFill>
              </a:rPr>
              <a:t> tricky </a:t>
            </a:r>
            <a:r>
              <a:rPr lang="en-GB" sz="3200">
                <a:solidFill>
                  <a:srgbClr val="CC6600"/>
                </a:solidFill>
              </a:rPr>
              <a:t>brain</a:t>
            </a:r>
          </a:p>
        </p:txBody>
      </p:sp>
      <p:sp>
        <p:nvSpPr>
          <p:cNvPr id="616462" name="Line 8"/>
          <p:cNvSpPr>
            <a:spLocks noChangeShapeType="1"/>
          </p:cNvSpPr>
          <p:nvPr/>
        </p:nvSpPr>
        <p:spPr bwMode="auto">
          <a:xfrm flipV="1">
            <a:off x="2555875" y="3573463"/>
            <a:ext cx="0" cy="503237"/>
          </a:xfrm>
          <a:prstGeom prst="line">
            <a:avLst/>
          </a:prstGeom>
          <a:noFill/>
          <a:ln w="57150">
            <a:solidFill>
              <a:srgbClr val="996633"/>
            </a:solidFill>
            <a:round/>
            <a:headEnd/>
            <a:tailEnd type="triangle" w="med" len="med"/>
          </a:ln>
        </p:spPr>
        <p:txBody>
          <a:bodyPr/>
          <a:lstStyle/>
          <a:p>
            <a:endParaRPr lang="en-US"/>
          </a:p>
        </p:txBody>
      </p:sp>
      <p:sp>
        <p:nvSpPr>
          <p:cNvPr id="616463" name="Line 9"/>
          <p:cNvSpPr>
            <a:spLocks noChangeShapeType="1"/>
          </p:cNvSpPr>
          <p:nvPr/>
        </p:nvSpPr>
        <p:spPr bwMode="auto">
          <a:xfrm>
            <a:off x="5292725" y="3573463"/>
            <a:ext cx="0" cy="504825"/>
          </a:xfrm>
          <a:prstGeom prst="line">
            <a:avLst/>
          </a:prstGeom>
          <a:noFill/>
          <a:ln w="57150">
            <a:solidFill>
              <a:srgbClr val="0000CC"/>
            </a:solidFill>
            <a:round/>
            <a:headEnd/>
            <a:tailEnd type="triangle" w="med" len="med"/>
          </a:ln>
        </p:spPr>
        <p:txBody>
          <a:bodyPr/>
          <a:lstStyle/>
          <a:p>
            <a:endParaRPr lang="en-US"/>
          </a:p>
        </p:txBody>
      </p:sp>
      <p:sp>
        <p:nvSpPr>
          <p:cNvPr id="1793036" name="Text Box 10"/>
          <p:cNvSpPr txBox="1">
            <a:spLocks noChangeArrowheads="1"/>
          </p:cNvSpPr>
          <p:nvPr/>
        </p:nvSpPr>
        <p:spPr bwMode="auto">
          <a:xfrm>
            <a:off x="2627313" y="1773238"/>
            <a:ext cx="3168650" cy="476250"/>
          </a:xfrm>
          <a:prstGeom prst="rect">
            <a:avLst/>
          </a:prstGeom>
          <a:noFill/>
          <a:ln w="9525">
            <a:noFill/>
            <a:miter lim="800000"/>
            <a:headEnd/>
            <a:tailEnd/>
          </a:ln>
        </p:spPr>
        <p:txBody>
          <a:bodyPr>
            <a:spAutoFit/>
          </a:bodyPr>
          <a:lstStyle/>
          <a:p>
            <a:pPr marL="342900" indent="-342900">
              <a:lnSpc>
                <a:spcPct val="90000"/>
              </a:lnSpc>
              <a:spcBef>
                <a:spcPct val="50000"/>
              </a:spcBef>
            </a:pPr>
            <a:r>
              <a:rPr lang="en-GB" sz="2800" i="1">
                <a:solidFill>
                  <a:srgbClr val="0066CC"/>
                </a:solidFill>
              </a:rPr>
              <a:t>Mindful Brain</a:t>
            </a:r>
          </a:p>
        </p:txBody>
      </p:sp>
      <p:sp>
        <p:nvSpPr>
          <p:cNvPr id="1793037" name="Line 11"/>
          <p:cNvSpPr>
            <a:spLocks noChangeShapeType="1"/>
          </p:cNvSpPr>
          <p:nvPr/>
        </p:nvSpPr>
        <p:spPr bwMode="auto">
          <a:xfrm flipV="1">
            <a:off x="2987675" y="2205038"/>
            <a:ext cx="0" cy="576262"/>
          </a:xfrm>
          <a:prstGeom prst="line">
            <a:avLst/>
          </a:prstGeom>
          <a:noFill/>
          <a:ln w="57150">
            <a:solidFill>
              <a:srgbClr val="0000FF"/>
            </a:solidFill>
            <a:round/>
            <a:headEnd/>
            <a:tailEnd type="triangle" w="med" len="med"/>
          </a:ln>
        </p:spPr>
        <p:txBody>
          <a:bodyPr/>
          <a:lstStyle/>
          <a:p>
            <a:endParaRPr lang="en-US"/>
          </a:p>
        </p:txBody>
      </p:sp>
      <p:sp>
        <p:nvSpPr>
          <p:cNvPr id="1793038" name="Line 12"/>
          <p:cNvSpPr>
            <a:spLocks noChangeShapeType="1"/>
          </p:cNvSpPr>
          <p:nvPr/>
        </p:nvSpPr>
        <p:spPr bwMode="auto">
          <a:xfrm>
            <a:off x="4716463" y="2276475"/>
            <a:ext cx="0" cy="576263"/>
          </a:xfrm>
          <a:prstGeom prst="line">
            <a:avLst/>
          </a:prstGeom>
          <a:noFill/>
          <a:ln w="57150">
            <a:solidFill>
              <a:srgbClr val="0099FF"/>
            </a:solidFill>
            <a:round/>
            <a:headEnd/>
            <a:tailEnd type="triangle" w="med" len="med"/>
          </a:ln>
        </p:spPr>
        <p:txBody>
          <a:bodyPr/>
          <a:lstStyle/>
          <a:p>
            <a:endParaRPr lang="en-US"/>
          </a:p>
        </p:txBody>
      </p:sp>
      <p:sp>
        <p:nvSpPr>
          <p:cNvPr id="1877005" name="Line 13"/>
          <p:cNvSpPr>
            <a:spLocks noChangeShapeType="1"/>
          </p:cNvSpPr>
          <p:nvPr/>
        </p:nvSpPr>
        <p:spPr bwMode="auto">
          <a:xfrm flipH="1">
            <a:off x="5364163" y="4797425"/>
            <a:ext cx="431800" cy="360363"/>
          </a:xfrm>
          <a:prstGeom prst="line">
            <a:avLst/>
          </a:prstGeom>
          <a:noFill/>
          <a:ln w="57150">
            <a:solidFill>
              <a:srgbClr val="008000"/>
            </a:solidFill>
            <a:round/>
            <a:headEnd/>
            <a:tailEnd type="triangle" w="med" len="med"/>
          </a:ln>
        </p:spPr>
        <p:txBody>
          <a:bodyPr/>
          <a:lstStyle/>
          <a:p>
            <a:endParaRPr lang="en-US"/>
          </a:p>
        </p:txBody>
      </p:sp>
      <p:sp>
        <p:nvSpPr>
          <p:cNvPr id="1877006" name="Line 14"/>
          <p:cNvSpPr>
            <a:spLocks noChangeShapeType="1"/>
          </p:cNvSpPr>
          <p:nvPr/>
        </p:nvSpPr>
        <p:spPr bwMode="auto">
          <a:xfrm flipH="1" flipV="1">
            <a:off x="2124075" y="4797425"/>
            <a:ext cx="576263" cy="287338"/>
          </a:xfrm>
          <a:prstGeom prst="line">
            <a:avLst/>
          </a:prstGeom>
          <a:noFill/>
          <a:ln w="57150">
            <a:solidFill>
              <a:srgbClr val="008000"/>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3036">
                                            <p:txEl>
                                              <p:pRg st="0" end="0"/>
                                            </p:txEl>
                                          </p:spTgt>
                                        </p:tgtEl>
                                        <p:attrNameLst>
                                          <p:attrName>style.visibility</p:attrName>
                                        </p:attrNameLst>
                                      </p:cBhvr>
                                      <p:to>
                                        <p:strVal val="visible"/>
                                      </p:to>
                                    </p:set>
                                    <p:animEffect transition="in" filter="fade">
                                      <p:cBhvr>
                                        <p:cTn id="7" dur="2000"/>
                                        <p:tgtEl>
                                          <p:spTgt spid="1793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93037"/>
                                        </p:tgtEl>
                                        <p:attrNameLst>
                                          <p:attrName>style.visibility</p:attrName>
                                        </p:attrNameLst>
                                      </p:cBhvr>
                                      <p:to>
                                        <p:strVal val="visible"/>
                                      </p:to>
                                    </p:set>
                                    <p:animEffect transition="in" filter="fade">
                                      <p:cBhvr>
                                        <p:cTn id="12" dur="2000"/>
                                        <p:tgtEl>
                                          <p:spTgt spid="17930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93038"/>
                                        </p:tgtEl>
                                        <p:attrNameLst>
                                          <p:attrName>style.visibility</p:attrName>
                                        </p:attrNameLst>
                                      </p:cBhvr>
                                      <p:to>
                                        <p:strVal val="visible"/>
                                      </p:to>
                                    </p:set>
                                    <p:animEffect transition="in" filter="fade">
                                      <p:cBhvr>
                                        <p:cTn id="17" dur="2000"/>
                                        <p:tgtEl>
                                          <p:spTgt spid="17930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7685">
                                            <p:txEl>
                                              <p:pRg st="1" end="1"/>
                                            </p:txEl>
                                          </p:spTgt>
                                        </p:tgtEl>
                                        <p:attrNameLst>
                                          <p:attrName>style.visibility</p:attrName>
                                        </p:attrNameLst>
                                      </p:cBhvr>
                                      <p:to>
                                        <p:strVal val="visible"/>
                                      </p:to>
                                    </p:set>
                                    <p:animEffect transition="in" filter="fade">
                                      <p:cBhvr>
                                        <p:cTn id="22" dur="2000"/>
                                        <p:tgtEl>
                                          <p:spTgt spid="32768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77006"/>
                                        </p:tgtEl>
                                        <p:attrNameLst>
                                          <p:attrName>style.visibility</p:attrName>
                                        </p:attrNameLst>
                                      </p:cBhvr>
                                      <p:to>
                                        <p:strVal val="visible"/>
                                      </p:to>
                                    </p:set>
                                    <p:anim calcmode="lin" valueType="num">
                                      <p:cBhvr additive="base">
                                        <p:cTn id="27" dur="500" fill="hold"/>
                                        <p:tgtEl>
                                          <p:spTgt spid="1877006"/>
                                        </p:tgtEl>
                                        <p:attrNameLst>
                                          <p:attrName>ppt_x</p:attrName>
                                        </p:attrNameLst>
                                      </p:cBhvr>
                                      <p:tavLst>
                                        <p:tav tm="0">
                                          <p:val>
                                            <p:strVal val="#ppt_x"/>
                                          </p:val>
                                        </p:tav>
                                        <p:tav tm="100000">
                                          <p:val>
                                            <p:strVal val="#ppt_x"/>
                                          </p:val>
                                        </p:tav>
                                      </p:tavLst>
                                    </p:anim>
                                    <p:anim calcmode="lin" valueType="num">
                                      <p:cBhvr additive="base">
                                        <p:cTn id="28" dur="500" fill="hold"/>
                                        <p:tgtEl>
                                          <p:spTgt spid="187700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77005"/>
                                        </p:tgtEl>
                                        <p:attrNameLst>
                                          <p:attrName>style.visibility</p:attrName>
                                        </p:attrNameLst>
                                      </p:cBhvr>
                                      <p:to>
                                        <p:strVal val="visible"/>
                                      </p:to>
                                    </p:set>
                                    <p:anim calcmode="lin" valueType="num">
                                      <p:cBhvr additive="base">
                                        <p:cTn id="33" dur="500" fill="hold"/>
                                        <p:tgtEl>
                                          <p:spTgt spid="1877005"/>
                                        </p:tgtEl>
                                        <p:attrNameLst>
                                          <p:attrName>ppt_x</p:attrName>
                                        </p:attrNameLst>
                                      </p:cBhvr>
                                      <p:tavLst>
                                        <p:tav tm="0">
                                          <p:val>
                                            <p:strVal val="#ppt_x"/>
                                          </p:val>
                                        </p:tav>
                                        <p:tav tm="100000">
                                          <p:val>
                                            <p:strVal val="#ppt_x"/>
                                          </p:val>
                                        </p:tav>
                                      </p:tavLst>
                                    </p:anim>
                                    <p:anim calcmode="lin" valueType="num">
                                      <p:cBhvr additive="base">
                                        <p:cTn id="34" dur="500" fill="hold"/>
                                        <p:tgtEl>
                                          <p:spTgt spid="18770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037" grpId="0" animBg="1"/>
      <p:bldP spid="1793038" grpId="0" animBg="1"/>
      <p:bldP spid="1877005" grpId="0" animBg="1"/>
      <p:bldP spid="18770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ctrTitle" idx="4294967295"/>
          </p:nvPr>
        </p:nvSpPr>
        <p:spPr>
          <a:xfrm>
            <a:off x="901700" y="404813"/>
            <a:ext cx="7342188" cy="792162"/>
          </a:xfrm>
        </p:spPr>
        <p:txBody>
          <a:bodyPr/>
          <a:lstStyle/>
          <a:p>
            <a:pPr eaLnBrk="1" hangingPunct="1">
              <a:defRPr/>
            </a:pPr>
            <a:r>
              <a:rPr lang="en-GB" sz="3200" b="1" dirty="0" smtClean="0">
                <a:solidFill>
                  <a:srgbClr val="FFFF00"/>
                </a:solidFill>
                <a:effectLst>
                  <a:outerShdw blurRad="38100" dist="38100" dir="2700000" algn="tl">
                    <a:srgbClr val="000000"/>
                  </a:outerShdw>
                </a:effectLst>
              </a:rPr>
              <a:t>Compassion begins with a reality check</a:t>
            </a:r>
            <a:br>
              <a:rPr lang="en-GB" sz="3200" b="1" dirty="0" smtClean="0">
                <a:solidFill>
                  <a:srgbClr val="FFFF00"/>
                </a:solidFill>
                <a:effectLst>
                  <a:outerShdw blurRad="38100" dist="38100" dir="2700000" algn="tl">
                    <a:srgbClr val="000000"/>
                  </a:outerShdw>
                </a:effectLst>
              </a:rPr>
            </a:br>
            <a:r>
              <a:rPr lang="en-GB" sz="3200" b="1" dirty="0" smtClean="0">
                <a:solidFill>
                  <a:srgbClr val="FFFF00"/>
                </a:solidFill>
                <a:effectLst>
                  <a:outerShdw blurRad="38100" dist="38100" dir="2700000" algn="tl">
                    <a:srgbClr val="000000"/>
                  </a:outerShdw>
                </a:effectLst>
              </a:rPr>
              <a:t>Insight builds wisdom</a:t>
            </a:r>
          </a:p>
        </p:txBody>
      </p:sp>
      <p:sp>
        <p:nvSpPr>
          <p:cNvPr id="696323" name="Rectangle 3"/>
          <p:cNvSpPr>
            <a:spLocks noGrp="1" noChangeArrowheads="1"/>
          </p:cNvSpPr>
          <p:nvPr>
            <p:ph type="subTitle" idx="4294967295"/>
          </p:nvPr>
        </p:nvSpPr>
        <p:spPr>
          <a:xfrm>
            <a:off x="250825" y="1628775"/>
            <a:ext cx="8353425" cy="4967288"/>
          </a:xfrm>
        </p:spPr>
        <p:txBody>
          <a:bodyPr/>
          <a:lstStyle/>
          <a:p>
            <a:pPr algn="just" eaLnBrk="1" hangingPunct="1">
              <a:lnSpc>
                <a:spcPct val="80000"/>
              </a:lnSpc>
              <a:defRPr/>
            </a:pPr>
            <a:r>
              <a:rPr lang="en-GB" sz="2800" b="1" dirty="0" smtClean="0">
                <a:solidFill>
                  <a:schemeClr val="bg1"/>
                </a:solidFill>
                <a:effectLst>
                  <a:outerShdw blurRad="38100" dist="38100" dir="2700000" algn="tl">
                    <a:srgbClr val="000000"/>
                  </a:outerShdw>
                </a:effectLst>
              </a:rPr>
              <a:t>We are gene-built - with evolved brains designed to struggle to survive, to want, grasp and avoid pain</a:t>
            </a:r>
          </a:p>
          <a:p>
            <a:pPr algn="just" eaLnBrk="1" hangingPunct="1">
              <a:lnSpc>
                <a:spcPct val="80000"/>
              </a:lnSpc>
              <a:defRPr/>
            </a:pPr>
            <a:endParaRPr lang="en-GB" sz="2800" b="1" dirty="0" smtClean="0">
              <a:solidFill>
                <a:schemeClr val="bg1"/>
              </a:solidFill>
              <a:effectLst>
                <a:outerShdw blurRad="38100" dist="38100" dir="2700000" algn="tl">
                  <a:srgbClr val="000000"/>
                </a:outerShdw>
              </a:effectLst>
            </a:endParaRPr>
          </a:p>
          <a:p>
            <a:pPr algn="just" eaLnBrk="1" hangingPunct="1">
              <a:lnSpc>
                <a:spcPct val="80000"/>
              </a:lnSpc>
              <a:defRPr/>
            </a:pPr>
            <a:r>
              <a:rPr lang="en-GB" sz="2800" b="1" dirty="0" smtClean="0">
                <a:solidFill>
                  <a:schemeClr val="bg1"/>
                </a:solidFill>
                <a:effectLst>
                  <a:outerShdw blurRad="38100" dist="38100" dir="2700000" algn="tl">
                    <a:srgbClr val="000000"/>
                  </a:outerShdw>
                </a:effectLst>
              </a:rPr>
              <a:t>We are all born, grow, decay and die - and are susceptible to many diseases and injuries – life with tragedy –pain and suffering</a:t>
            </a:r>
          </a:p>
          <a:p>
            <a:pPr algn="just" eaLnBrk="1" hangingPunct="1">
              <a:lnSpc>
                <a:spcPct val="80000"/>
              </a:lnSpc>
              <a:defRPr/>
            </a:pPr>
            <a:endParaRPr lang="en-GB" sz="2800" b="1" dirty="0" smtClean="0">
              <a:solidFill>
                <a:schemeClr val="bg1"/>
              </a:solidFill>
              <a:effectLst>
                <a:outerShdw blurRad="38100" dist="38100" dir="2700000" algn="tl">
                  <a:srgbClr val="000000"/>
                </a:outerShdw>
              </a:effectLst>
            </a:endParaRPr>
          </a:p>
          <a:p>
            <a:pPr algn="just" eaLnBrk="1" hangingPunct="1">
              <a:lnSpc>
                <a:spcPct val="80000"/>
              </a:lnSpc>
              <a:defRPr/>
            </a:pPr>
            <a:r>
              <a:rPr lang="en-GB" sz="2800" b="1" dirty="0" smtClean="0">
                <a:solidFill>
                  <a:schemeClr val="bg1"/>
                </a:solidFill>
                <a:effectLst>
                  <a:outerShdw blurRad="38100" dist="38100" dir="2700000" algn="tl">
                    <a:srgbClr val="000000"/>
                  </a:outerShdw>
                </a:effectLst>
              </a:rPr>
              <a:t>We are socially shaped – from our gene expressions, to our sense of self and values</a:t>
            </a:r>
          </a:p>
          <a:p>
            <a:pPr algn="just" eaLnBrk="1" hangingPunct="1">
              <a:lnSpc>
                <a:spcPct val="80000"/>
              </a:lnSpc>
              <a:defRPr/>
            </a:pPr>
            <a:endParaRPr lang="en-GB" sz="2800" b="1" dirty="0">
              <a:solidFill>
                <a:schemeClr val="bg1"/>
              </a:solidFill>
              <a:effectLst>
                <a:outerShdw blurRad="38100" dist="38100" dir="2700000" algn="tl">
                  <a:srgbClr val="000000"/>
                </a:outerShdw>
              </a:effectLst>
            </a:endParaRPr>
          </a:p>
          <a:p>
            <a:pPr algn="just" eaLnBrk="1" hangingPunct="1">
              <a:lnSpc>
                <a:spcPct val="80000"/>
              </a:lnSpc>
              <a:defRPr/>
            </a:pPr>
            <a:r>
              <a:rPr lang="en-GB" b="1" dirty="0" smtClean="0">
                <a:solidFill>
                  <a:schemeClr val="bg1"/>
                </a:solidFill>
                <a:effectLst>
                  <a:outerShdw blurRad="38100" dist="38100" dir="2700000" algn="tl">
                    <a:srgbClr val="000000"/>
                  </a:outerShdw>
                </a:effectLst>
              </a:rPr>
              <a:t>Not our fault </a:t>
            </a:r>
            <a:r>
              <a:rPr lang="en-GB" sz="2800" b="1" dirty="0" smtClean="0">
                <a:solidFill>
                  <a:schemeClr val="bg1"/>
                </a:solidFill>
                <a:effectLst>
                  <a:outerShdw blurRad="38100" dist="38100" dir="2700000" algn="tl">
                    <a:srgbClr val="000000"/>
                  </a:outerShdw>
                </a:effectLst>
              </a:rPr>
              <a:t>– but how to choose to train the mind  (powerful de-shame process)</a:t>
            </a:r>
          </a:p>
          <a:p>
            <a:pPr algn="just" eaLnBrk="1" hangingPunct="1">
              <a:lnSpc>
                <a:spcPct val="80000"/>
              </a:lnSpc>
              <a:defRPr/>
            </a:pPr>
            <a:endParaRPr lang="en-GB" sz="2800" b="1" dirty="0" smtClean="0">
              <a:solidFill>
                <a:schemeClr val="bg1"/>
              </a:solidFill>
              <a:effectLst>
                <a:outerShdw blurRad="38100" dist="38100" dir="2700000" algn="tl">
                  <a:srgbClr val="000000"/>
                </a:outerShdw>
              </a:effectLst>
            </a:endParaRPr>
          </a:p>
        </p:txBody>
      </p:sp>
      <p:pic>
        <p:nvPicPr>
          <p:cNvPr id="140291" name="Picture 4" descr="Water Lilly logo blue"/>
          <p:cNvPicPr>
            <a:picLocks noChangeAspect="1" noChangeArrowheads="1"/>
          </p:cNvPicPr>
          <p:nvPr/>
        </p:nvPicPr>
        <p:blipFill>
          <a:blip r:embed="rId3">
            <a:clrChange>
              <a:clrFrom>
                <a:srgbClr val="014590"/>
              </a:clrFrom>
              <a:clrTo>
                <a:srgbClr val="014590">
                  <a:alpha val="0"/>
                </a:srgbClr>
              </a:clrTo>
            </a:clrChange>
          </a:blip>
          <a:srcRect/>
          <a:stretch>
            <a:fillRect/>
          </a:stretch>
        </p:blipFill>
        <p:spPr bwMode="auto">
          <a:xfrm rot="-1088452">
            <a:off x="8135938" y="5975350"/>
            <a:ext cx="1008062" cy="8826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6323">
                                            <p:txEl>
                                              <p:pRg st="0" end="0"/>
                                            </p:txEl>
                                          </p:spTgt>
                                        </p:tgtEl>
                                        <p:attrNameLst>
                                          <p:attrName>style.visibility</p:attrName>
                                        </p:attrNameLst>
                                      </p:cBhvr>
                                      <p:to>
                                        <p:strVal val="visible"/>
                                      </p:to>
                                    </p:set>
                                    <p:anim calcmode="lin" valueType="num">
                                      <p:cBhvr additive="base">
                                        <p:cTn id="7" dur="500" fill="hold"/>
                                        <p:tgtEl>
                                          <p:spTgt spid="69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96323">
                                            <p:txEl>
                                              <p:pRg st="2" end="2"/>
                                            </p:txEl>
                                          </p:spTgt>
                                        </p:tgtEl>
                                        <p:attrNameLst>
                                          <p:attrName>style.visibility</p:attrName>
                                        </p:attrNameLst>
                                      </p:cBhvr>
                                      <p:to>
                                        <p:strVal val="visible"/>
                                      </p:to>
                                    </p:set>
                                    <p:anim calcmode="lin" valueType="num">
                                      <p:cBhvr additive="base">
                                        <p:cTn id="13" dur="500" fill="hold"/>
                                        <p:tgtEl>
                                          <p:spTgt spid="6963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96323">
                                            <p:txEl>
                                              <p:pRg st="4" end="4"/>
                                            </p:txEl>
                                          </p:spTgt>
                                        </p:tgtEl>
                                        <p:attrNameLst>
                                          <p:attrName>style.visibility</p:attrName>
                                        </p:attrNameLst>
                                      </p:cBhvr>
                                      <p:to>
                                        <p:strVal val="visible"/>
                                      </p:to>
                                    </p:set>
                                    <p:anim calcmode="lin" valueType="num">
                                      <p:cBhvr additive="base">
                                        <p:cTn id="19" dur="500" fill="hold"/>
                                        <p:tgtEl>
                                          <p:spTgt spid="6963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96323">
                                            <p:txEl>
                                              <p:pRg st="6" end="6"/>
                                            </p:txEl>
                                          </p:spTgt>
                                        </p:tgtEl>
                                        <p:attrNameLst>
                                          <p:attrName>style.visibility</p:attrName>
                                        </p:attrNameLst>
                                      </p:cBhvr>
                                      <p:to>
                                        <p:strVal val="visible"/>
                                      </p:to>
                                    </p:set>
                                    <p:anim calcmode="lin" valueType="num">
                                      <p:cBhvr additive="base">
                                        <p:cTn id="25" dur="500" fill="hold"/>
                                        <p:tgtEl>
                                          <p:spTgt spid="69632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963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ctrTitle" idx="4294967295"/>
          </p:nvPr>
        </p:nvSpPr>
        <p:spPr>
          <a:xfrm>
            <a:off x="685800" y="457200"/>
            <a:ext cx="7772400" cy="533400"/>
          </a:xfrm>
        </p:spPr>
        <p:txBody>
          <a:bodyPr/>
          <a:lstStyle/>
          <a:p>
            <a:pPr>
              <a:defRPr/>
            </a:pPr>
            <a:r>
              <a:rPr lang="en-GB" sz="4000" b="1" smtClean="0">
                <a:solidFill>
                  <a:srgbClr val="FF6600"/>
                </a:solidFill>
                <a:effectLst>
                  <a:outerShdw blurRad="38100" dist="38100" dir="2700000" algn="tl">
                    <a:srgbClr val="000000"/>
                  </a:outerShdw>
                </a:effectLst>
              </a:rPr>
              <a:t>Sources of behaviour</a:t>
            </a:r>
          </a:p>
        </p:txBody>
      </p:sp>
      <p:sp>
        <p:nvSpPr>
          <p:cNvPr id="327683" name="Rectangle 3"/>
          <p:cNvSpPr>
            <a:spLocks noGrp="1" noChangeArrowheads="1"/>
          </p:cNvSpPr>
          <p:nvPr>
            <p:ph type="subTitle" idx="4294967295"/>
          </p:nvPr>
        </p:nvSpPr>
        <p:spPr>
          <a:xfrm>
            <a:off x="1066800" y="1295400"/>
            <a:ext cx="7239000" cy="4800600"/>
          </a:xfrm>
        </p:spPr>
        <p:txBody>
          <a:bodyPr/>
          <a:lstStyle/>
          <a:p>
            <a:pPr marL="0" indent="0">
              <a:buFontTx/>
              <a:buNone/>
              <a:defRPr/>
            </a:pPr>
            <a:endParaRPr lang="en-GB" sz="2400" b="1" smtClean="0">
              <a:solidFill>
                <a:schemeClr val="bg1"/>
              </a:solidFill>
              <a:effectLst>
                <a:outerShdw blurRad="38100" dist="38100" dir="2700000" algn="tl">
                  <a:srgbClr val="000000"/>
                </a:outerShdw>
              </a:effectLst>
            </a:endParaRPr>
          </a:p>
          <a:p>
            <a:pPr marL="0" indent="0">
              <a:buFontTx/>
              <a:buNone/>
              <a:defRPr/>
            </a:pPr>
            <a:endParaRPr lang="en-GB" sz="2400" b="1" smtClean="0">
              <a:solidFill>
                <a:schemeClr val="bg1"/>
              </a:solidFill>
              <a:effectLst>
                <a:outerShdw blurRad="38100" dist="38100" dir="2700000" algn="tl">
                  <a:srgbClr val="000000"/>
                </a:outerShdw>
              </a:effectLst>
            </a:endParaRPr>
          </a:p>
          <a:p>
            <a:pPr marL="0" indent="0">
              <a:buFontTx/>
              <a:buNone/>
              <a:defRPr/>
            </a:pPr>
            <a:endParaRPr lang="en-GB" sz="3600" b="1" smtClean="0">
              <a:solidFill>
                <a:schemeClr val="bg1"/>
              </a:solidFill>
              <a:effectLst>
                <a:outerShdw blurRad="38100" dist="38100" dir="2700000" algn="tl">
                  <a:srgbClr val="000000"/>
                </a:outerShdw>
              </a:effectLst>
            </a:endParaRPr>
          </a:p>
        </p:txBody>
      </p:sp>
      <p:graphicFrame>
        <p:nvGraphicFramePr>
          <p:cNvPr id="617480" name="Object 8" descr="Parchment"/>
          <p:cNvGraphicFramePr>
            <a:graphicFrameLocks noChangeAspect="1"/>
          </p:cNvGraphicFramePr>
          <p:nvPr/>
        </p:nvGraphicFramePr>
        <p:xfrm>
          <a:off x="-1331913" y="0"/>
          <a:ext cx="11306176" cy="8253413"/>
        </p:xfrm>
        <a:graphic>
          <a:graphicData uri="http://schemas.openxmlformats.org/presentationml/2006/ole">
            <mc:AlternateContent xmlns:mc="http://schemas.openxmlformats.org/markup-compatibility/2006">
              <mc:Choice xmlns:v="urn:schemas-microsoft-com:vml" Requires="v">
                <p:oleObj spid="_x0000_s617481" name="Bitmap Image" r:id="rId4" imgW="8419048" imgH="5915851" progId="PBrush">
                  <p:embed/>
                </p:oleObj>
              </mc:Choice>
              <mc:Fallback>
                <p:oleObj name="Bitmap Image" r:id="rId4" imgW="8419048" imgH="5915851" progId="PBrush">
                  <p:embed/>
                  <p:pic>
                    <p:nvPicPr>
                      <p:cNvPr id="0" name="Picture 8" descr="Parch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0"/>
                        <a:ext cx="11306176" cy="8253413"/>
                      </a:xfrm>
                      <a:prstGeom prst="rect">
                        <a:avLst/>
                      </a:prstGeom>
                      <a:blipFill dpi="0" rotWithShape="0">
                        <a:blip r:embed="rId6"/>
                        <a:srcRect/>
                        <a:tile tx="0" ty="0" sx="100000" sy="100000" flip="none" algn="tl"/>
                      </a:bli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7483" name="Text Box 5"/>
          <p:cNvSpPr txBox="1">
            <a:spLocks noChangeArrowheads="1"/>
          </p:cNvSpPr>
          <p:nvPr/>
        </p:nvSpPr>
        <p:spPr bwMode="auto">
          <a:xfrm>
            <a:off x="755650" y="4076700"/>
            <a:ext cx="6480175" cy="1270000"/>
          </a:xfrm>
          <a:prstGeom prst="rect">
            <a:avLst/>
          </a:prstGeom>
          <a:noFill/>
          <a:ln w="12700">
            <a:noFill/>
            <a:miter lim="800000"/>
            <a:headEnd type="none" w="sm" len="sm"/>
            <a:tailEnd type="none" w="sm" len="sm"/>
          </a:ln>
        </p:spPr>
        <p:txBody>
          <a:bodyPr>
            <a:spAutoFit/>
          </a:bodyPr>
          <a:lstStyle/>
          <a:p>
            <a:pPr algn="ctr">
              <a:lnSpc>
                <a:spcPct val="75000"/>
              </a:lnSpc>
              <a:spcBef>
                <a:spcPct val="50000"/>
              </a:spcBef>
            </a:pPr>
            <a:r>
              <a:rPr lang="en-GB" sz="2800" i="1">
                <a:solidFill>
                  <a:srgbClr val="996633"/>
                </a:solidFill>
              </a:rPr>
              <a:t>Old Brain</a:t>
            </a:r>
            <a:r>
              <a:rPr lang="en-GB" sz="2800">
                <a:solidFill>
                  <a:srgbClr val="996633"/>
                </a:solidFill>
              </a:rPr>
              <a:t>: Emotions, Motives, Relationship Seeking-Creating</a:t>
            </a:r>
          </a:p>
          <a:p>
            <a:pPr algn="ctr">
              <a:lnSpc>
                <a:spcPct val="60000"/>
              </a:lnSpc>
              <a:spcBef>
                <a:spcPct val="50000"/>
              </a:spcBef>
            </a:pPr>
            <a:r>
              <a:rPr lang="en-GB" sz="3200">
                <a:solidFill>
                  <a:srgbClr val="A50021"/>
                </a:solidFill>
              </a:rPr>
              <a:t>Competitive</a:t>
            </a:r>
          </a:p>
        </p:txBody>
      </p:sp>
      <p:sp>
        <p:nvSpPr>
          <p:cNvPr id="617484" name="Text Box 6"/>
          <p:cNvSpPr txBox="1">
            <a:spLocks noChangeArrowheads="1"/>
          </p:cNvSpPr>
          <p:nvPr/>
        </p:nvSpPr>
        <p:spPr bwMode="auto">
          <a:xfrm>
            <a:off x="900113" y="2708275"/>
            <a:ext cx="5976937" cy="946150"/>
          </a:xfrm>
          <a:prstGeom prst="rect">
            <a:avLst/>
          </a:prstGeom>
          <a:noFill/>
          <a:ln w="12700">
            <a:noFill/>
            <a:miter lim="800000"/>
            <a:headEnd type="none" w="sm" len="sm"/>
            <a:tailEnd type="none" w="sm" len="sm"/>
          </a:ln>
        </p:spPr>
        <p:txBody>
          <a:bodyPr>
            <a:spAutoFit/>
          </a:bodyPr>
          <a:lstStyle/>
          <a:p>
            <a:pPr algn="ctr"/>
            <a:r>
              <a:rPr lang="en-GB" sz="2800" i="1">
                <a:solidFill>
                  <a:srgbClr val="0033CC"/>
                </a:solidFill>
              </a:rPr>
              <a:t>New Brain</a:t>
            </a:r>
            <a:r>
              <a:rPr lang="en-GB" sz="2800">
                <a:solidFill>
                  <a:srgbClr val="0033CC"/>
                </a:solidFill>
              </a:rPr>
              <a:t>: Imagination, </a:t>
            </a:r>
          </a:p>
          <a:p>
            <a:pPr algn="ctr"/>
            <a:r>
              <a:rPr lang="en-GB" sz="2800">
                <a:solidFill>
                  <a:srgbClr val="0033CC"/>
                </a:solidFill>
              </a:rPr>
              <a:t>Planning, Rumination, Integration</a:t>
            </a:r>
          </a:p>
        </p:txBody>
      </p:sp>
      <p:sp>
        <p:nvSpPr>
          <p:cNvPr id="617485" name="Text Box 7"/>
          <p:cNvSpPr txBox="1">
            <a:spLocks noChangeArrowheads="1"/>
          </p:cNvSpPr>
          <p:nvPr/>
        </p:nvSpPr>
        <p:spPr bwMode="auto">
          <a:xfrm>
            <a:off x="-541338" y="260350"/>
            <a:ext cx="10009188" cy="409575"/>
          </a:xfrm>
          <a:prstGeom prst="rect">
            <a:avLst/>
          </a:prstGeom>
          <a:noFill/>
          <a:ln w="12700">
            <a:noFill/>
            <a:miter lim="800000"/>
            <a:headEnd type="none" w="sm" len="sm"/>
            <a:tailEnd type="none" w="sm" len="sm"/>
          </a:ln>
        </p:spPr>
        <p:txBody>
          <a:bodyPr>
            <a:spAutoFit/>
          </a:bodyPr>
          <a:lstStyle/>
          <a:p>
            <a:pPr algn="ctr">
              <a:lnSpc>
                <a:spcPct val="65000"/>
              </a:lnSpc>
              <a:spcBef>
                <a:spcPct val="50000"/>
              </a:spcBef>
            </a:pPr>
            <a:r>
              <a:rPr lang="en-GB" sz="3200">
                <a:solidFill>
                  <a:srgbClr val="CC6600"/>
                </a:solidFill>
              </a:rPr>
              <a:t>Need compassion for a very</a:t>
            </a:r>
            <a:r>
              <a:rPr lang="en-GB" sz="3200" i="1">
                <a:solidFill>
                  <a:srgbClr val="CC6600"/>
                </a:solidFill>
              </a:rPr>
              <a:t> tricky </a:t>
            </a:r>
            <a:r>
              <a:rPr lang="en-GB" sz="3200">
                <a:solidFill>
                  <a:srgbClr val="CC6600"/>
                </a:solidFill>
              </a:rPr>
              <a:t>brain</a:t>
            </a:r>
          </a:p>
        </p:txBody>
      </p:sp>
      <p:sp>
        <p:nvSpPr>
          <p:cNvPr id="617486" name="Line 8"/>
          <p:cNvSpPr>
            <a:spLocks noChangeShapeType="1"/>
          </p:cNvSpPr>
          <p:nvPr/>
        </p:nvSpPr>
        <p:spPr bwMode="auto">
          <a:xfrm flipV="1">
            <a:off x="2555875" y="3573463"/>
            <a:ext cx="0" cy="503237"/>
          </a:xfrm>
          <a:prstGeom prst="line">
            <a:avLst/>
          </a:prstGeom>
          <a:noFill/>
          <a:ln w="57150">
            <a:solidFill>
              <a:srgbClr val="FF0000"/>
            </a:solidFill>
            <a:round/>
            <a:headEnd/>
            <a:tailEnd type="triangle" w="med" len="med"/>
          </a:ln>
        </p:spPr>
        <p:txBody>
          <a:bodyPr/>
          <a:lstStyle/>
          <a:p>
            <a:endParaRPr lang="en-US"/>
          </a:p>
        </p:txBody>
      </p:sp>
      <p:sp>
        <p:nvSpPr>
          <p:cNvPr id="617487" name="Line 9"/>
          <p:cNvSpPr>
            <a:spLocks noChangeShapeType="1"/>
          </p:cNvSpPr>
          <p:nvPr/>
        </p:nvSpPr>
        <p:spPr bwMode="auto">
          <a:xfrm>
            <a:off x="5292725" y="3573463"/>
            <a:ext cx="0" cy="504825"/>
          </a:xfrm>
          <a:prstGeom prst="line">
            <a:avLst/>
          </a:prstGeom>
          <a:noFill/>
          <a:ln w="57150">
            <a:solidFill>
              <a:srgbClr val="0000CC"/>
            </a:solidFill>
            <a:round/>
            <a:headEnd/>
            <a:tailEnd type="triangle" w="med" len="med"/>
          </a:ln>
        </p:spPr>
        <p:txBody>
          <a:bodyPr/>
          <a:lstStyle/>
          <a:p>
            <a:endParaRPr lang="en-US"/>
          </a:p>
        </p:txBody>
      </p:sp>
      <p:sp>
        <p:nvSpPr>
          <p:cNvPr id="617488" name="Text Box 10"/>
          <p:cNvSpPr txBox="1">
            <a:spLocks noChangeArrowheads="1"/>
          </p:cNvSpPr>
          <p:nvPr/>
        </p:nvSpPr>
        <p:spPr bwMode="auto">
          <a:xfrm>
            <a:off x="2627313" y="1773238"/>
            <a:ext cx="3168650" cy="476250"/>
          </a:xfrm>
          <a:prstGeom prst="rect">
            <a:avLst/>
          </a:prstGeom>
          <a:noFill/>
          <a:ln w="9525">
            <a:noFill/>
            <a:miter lim="800000"/>
            <a:headEnd/>
            <a:tailEnd/>
          </a:ln>
        </p:spPr>
        <p:txBody>
          <a:bodyPr>
            <a:spAutoFit/>
          </a:bodyPr>
          <a:lstStyle/>
          <a:p>
            <a:pPr marL="342900" indent="-342900">
              <a:lnSpc>
                <a:spcPct val="90000"/>
              </a:lnSpc>
              <a:spcBef>
                <a:spcPct val="50000"/>
              </a:spcBef>
            </a:pPr>
            <a:r>
              <a:rPr lang="en-GB" sz="2800" i="1">
                <a:solidFill>
                  <a:srgbClr val="0066CC"/>
                </a:solidFill>
              </a:rPr>
              <a:t>Mindful Brain</a:t>
            </a:r>
          </a:p>
        </p:txBody>
      </p:sp>
      <p:sp>
        <p:nvSpPr>
          <p:cNvPr id="617489" name="Line 11"/>
          <p:cNvSpPr>
            <a:spLocks noChangeShapeType="1"/>
          </p:cNvSpPr>
          <p:nvPr/>
        </p:nvSpPr>
        <p:spPr bwMode="auto">
          <a:xfrm flipV="1">
            <a:off x="2987675" y="2205038"/>
            <a:ext cx="0" cy="576262"/>
          </a:xfrm>
          <a:prstGeom prst="line">
            <a:avLst/>
          </a:prstGeom>
          <a:noFill/>
          <a:ln w="57150">
            <a:solidFill>
              <a:srgbClr val="0000FF"/>
            </a:solidFill>
            <a:round/>
            <a:headEnd/>
            <a:tailEnd type="triangle" w="med" len="med"/>
          </a:ln>
        </p:spPr>
        <p:txBody>
          <a:bodyPr/>
          <a:lstStyle/>
          <a:p>
            <a:endParaRPr lang="en-US"/>
          </a:p>
        </p:txBody>
      </p:sp>
      <p:sp>
        <p:nvSpPr>
          <p:cNvPr id="617490" name="Line 12"/>
          <p:cNvSpPr>
            <a:spLocks noChangeShapeType="1"/>
          </p:cNvSpPr>
          <p:nvPr/>
        </p:nvSpPr>
        <p:spPr bwMode="auto">
          <a:xfrm>
            <a:off x="4716463" y="2276475"/>
            <a:ext cx="0" cy="576263"/>
          </a:xfrm>
          <a:prstGeom prst="line">
            <a:avLst/>
          </a:prstGeom>
          <a:noFill/>
          <a:ln w="57150">
            <a:solidFill>
              <a:srgbClr val="0000FF"/>
            </a:solidFill>
            <a:round/>
            <a:headEnd/>
            <a:tailEnd type="triangle" w="med" len="med"/>
          </a:ln>
        </p:spPr>
        <p:txBody>
          <a:bodyPr/>
          <a:lstStyle/>
          <a:p>
            <a:endParaRPr lang="en-US"/>
          </a:p>
        </p:txBody>
      </p:sp>
      <p:sp>
        <p:nvSpPr>
          <p:cNvPr id="617491" name="Line 13"/>
          <p:cNvSpPr>
            <a:spLocks noChangeShapeType="1"/>
          </p:cNvSpPr>
          <p:nvPr/>
        </p:nvSpPr>
        <p:spPr bwMode="auto">
          <a:xfrm flipH="1">
            <a:off x="5364163" y="4797425"/>
            <a:ext cx="431800" cy="360363"/>
          </a:xfrm>
          <a:prstGeom prst="line">
            <a:avLst/>
          </a:prstGeom>
          <a:noFill/>
          <a:ln w="57150">
            <a:solidFill>
              <a:srgbClr val="A50021"/>
            </a:solidFill>
            <a:round/>
            <a:headEnd/>
            <a:tailEnd type="triangle" w="med" len="med"/>
          </a:ln>
        </p:spPr>
        <p:txBody>
          <a:bodyPr/>
          <a:lstStyle/>
          <a:p>
            <a:endParaRPr lang="en-US"/>
          </a:p>
        </p:txBody>
      </p:sp>
      <p:sp>
        <p:nvSpPr>
          <p:cNvPr id="617492" name="Line 14"/>
          <p:cNvSpPr>
            <a:spLocks noChangeShapeType="1"/>
          </p:cNvSpPr>
          <p:nvPr/>
        </p:nvSpPr>
        <p:spPr bwMode="auto">
          <a:xfrm flipH="1" flipV="1">
            <a:off x="2124075" y="4797425"/>
            <a:ext cx="576263" cy="287338"/>
          </a:xfrm>
          <a:prstGeom prst="line">
            <a:avLst/>
          </a:prstGeom>
          <a:noFill/>
          <a:ln w="57150">
            <a:solidFill>
              <a:srgbClr val="A5002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1" name="Rectangle 2"/>
          <p:cNvSpPr>
            <a:spLocks noGrp="1" noChangeArrowheads="1"/>
          </p:cNvSpPr>
          <p:nvPr>
            <p:ph type="title" idx="4294967295"/>
          </p:nvPr>
        </p:nvSpPr>
        <p:spPr/>
        <p:txBody>
          <a:bodyPr/>
          <a:lstStyle/>
          <a:p>
            <a:pPr eaLnBrk="1" hangingPunct="1"/>
            <a:endParaRPr lang="en-US" smtClean="0"/>
          </a:p>
        </p:txBody>
      </p:sp>
      <p:sp>
        <p:nvSpPr>
          <p:cNvPr id="1169411" name="Rectangle 3"/>
          <p:cNvSpPr>
            <a:spLocks noGrp="1" noChangeArrowheads="1"/>
          </p:cNvSpPr>
          <p:nvPr>
            <p:ph type="body" idx="4294967295"/>
          </p:nvPr>
        </p:nvSpPr>
        <p:spPr>
          <a:xfrm>
            <a:off x="685800" y="981075"/>
            <a:ext cx="7772400" cy="5114925"/>
          </a:xfrm>
        </p:spPr>
        <p:txBody>
          <a:bodyPr/>
          <a:lstStyle/>
          <a:p>
            <a:pPr eaLnBrk="1" hangingPunct="1">
              <a:lnSpc>
                <a:spcPct val="90000"/>
              </a:lnSpc>
              <a:buFontTx/>
              <a:buNone/>
              <a:defRPr/>
            </a:pPr>
            <a:endParaRPr lang="en-US" sz="2000" dirty="0" smtClean="0"/>
          </a:p>
          <a:p>
            <a:pPr algn="ctr" eaLnBrk="1" hangingPunct="1">
              <a:lnSpc>
                <a:spcPct val="90000"/>
              </a:lnSpc>
              <a:buFontTx/>
              <a:buNone/>
              <a:defRPr/>
            </a:pPr>
            <a:r>
              <a:rPr lang="en-US" sz="6600" b="1" dirty="0" smtClean="0">
                <a:solidFill>
                  <a:schemeClr val="bg1"/>
                </a:solidFill>
                <a:effectLst>
                  <a:outerShdw blurRad="38100" dist="38100" dir="2700000" algn="tl">
                    <a:srgbClr val="000000"/>
                  </a:outerShdw>
                </a:effectLst>
                <a:latin typeface="Lucida Calligraphy" pitchFamily="66" charset="0"/>
              </a:rPr>
              <a:t>The Em0tions</a:t>
            </a:r>
          </a:p>
          <a:p>
            <a:pPr algn="ctr" eaLnBrk="1" hangingPunct="1">
              <a:lnSpc>
                <a:spcPct val="90000"/>
              </a:lnSpc>
              <a:buFontTx/>
              <a:buNone/>
              <a:defRPr/>
            </a:pPr>
            <a:endParaRPr lang="en-US" sz="6600" b="1" dirty="0" smtClean="0">
              <a:solidFill>
                <a:schemeClr val="bg1"/>
              </a:solidFill>
              <a:effectLst>
                <a:outerShdw blurRad="38100" dist="38100" dir="2700000" algn="tl">
                  <a:srgbClr val="000000"/>
                </a:outerShdw>
              </a:effectLst>
              <a:latin typeface="Lucida Calligraphy" pitchFamily="66" charset="0"/>
            </a:endParaRPr>
          </a:p>
        </p:txBody>
      </p:sp>
      <p:pic>
        <p:nvPicPr>
          <p:cNvPr id="645123" name="Picture 4" descr="Water Lilly logo blue"/>
          <p:cNvPicPr>
            <a:picLocks noChangeAspect="1" noChangeArrowheads="1"/>
          </p:cNvPicPr>
          <p:nvPr/>
        </p:nvPicPr>
        <p:blipFill>
          <a:blip r:embed="rId2">
            <a:clrChange>
              <a:clrFrom>
                <a:srgbClr val="014590"/>
              </a:clrFrom>
              <a:clrTo>
                <a:srgbClr val="014590">
                  <a:alpha val="0"/>
                </a:srgbClr>
              </a:clrTo>
            </a:clrChange>
          </a:blip>
          <a:srcRect/>
          <a:stretch>
            <a:fillRect/>
          </a:stretch>
        </p:blipFill>
        <p:spPr bwMode="auto">
          <a:xfrm rot="-1088452">
            <a:off x="7885113" y="5734050"/>
            <a:ext cx="1008062" cy="88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ctrTitle"/>
          </p:nvPr>
        </p:nvSpPr>
        <p:spPr>
          <a:xfrm>
            <a:off x="755650" y="260350"/>
            <a:ext cx="7772400" cy="533400"/>
          </a:xfrm>
        </p:spPr>
        <p:txBody>
          <a:bodyPr/>
          <a:lstStyle/>
          <a:p>
            <a:pPr eaLnBrk="1" hangingPunct="1">
              <a:defRPr/>
            </a:pPr>
            <a:r>
              <a:rPr lang="en-GB" sz="3600" b="1" dirty="0" smtClean="0">
                <a:solidFill>
                  <a:srgbClr val="FFFF00"/>
                </a:solidFill>
                <a:effectLst>
                  <a:outerShdw blurRad="38100" dist="38100" dir="2700000" algn="tl">
                    <a:srgbClr val="000000"/>
                  </a:outerShdw>
                </a:effectLst>
                <a:latin typeface="Times New Roman" pitchFamily="18" charset="0"/>
                <a:cs typeface="Times New Roman" pitchFamily="18" charset="0"/>
              </a:rPr>
              <a:t>Understanding our Motives and Emotions</a:t>
            </a:r>
          </a:p>
        </p:txBody>
      </p:sp>
      <p:sp>
        <p:nvSpPr>
          <p:cNvPr id="676867" name="Rectangle 3"/>
          <p:cNvSpPr>
            <a:spLocks noGrp="1" noChangeArrowheads="1"/>
          </p:cNvSpPr>
          <p:nvPr>
            <p:ph type="subTitle" idx="1"/>
          </p:nvPr>
        </p:nvSpPr>
        <p:spPr>
          <a:xfrm>
            <a:off x="395288" y="1484313"/>
            <a:ext cx="8280400" cy="4800600"/>
          </a:xfrm>
        </p:spPr>
        <p:txBody>
          <a:bodyPr/>
          <a:lstStyle/>
          <a:p>
            <a:pPr marL="361950" indent="-361950" algn="l" eaLnBrk="1" hangingPunct="1">
              <a:lnSpc>
                <a:spcPct val="80000"/>
              </a:lnSpc>
              <a:defRPr/>
            </a:pPr>
            <a:r>
              <a:rPr lang="en-GB" sz="2800" b="1" dirty="0" smtClean="0">
                <a:solidFill>
                  <a:schemeClr val="bg1"/>
                </a:solidFill>
                <a:effectLst>
                  <a:outerShdw blurRad="38100" dist="38100" dir="2700000" algn="tl">
                    <a:srgbClr val="000000"/>
                  </a:outerShdw>
                </a:effectLst>
              </a:rPr>
              <a:t>	</a:t>
            </a:r>
            <a:r>
              <a:rPr lang="en-GB" sz="2800" b="1" dirty="0" smtClean="0">
                <a:solidFill>
                  <a:schemeClr val="bg1"/>
                </a:solidFill>
                <a:effectLst>
                  <a:outerShdw blurRad="38100" dist="38100" dir="2700000" algn="tl">
                    <a:srgbClr val="000000"/>
                  </a:outerShdw>
                </a:effectLst>
                <a:latin typeface="Times New Roman" pitchFamily="18" charset="0"/>
                <a:cs typeface="Times New Roman" pitchFamily="18" charset="0"/>
              </a:rPr>
              <a:t>Motives evolved because they help animals to survive and leave genes behind</a:t>
            </a:r>
          </a:p>
          <a:p>
            <a:pPr marL="361950" indent="-361950" algn="l" eaLnBrk="1" hangingPunct="1">
              <a:lnSpc>
                <a:spcPct val="80000"/>
              </a:lnSpc>
              <a:defRPr/>
            </a:pPr>
            <a:endParaRPr lang="en-GB" sz="2800" b="1" dirty="0" smtClean="0">
              <a:solidFill>
                <a:schemeClr val="bg1"/>
              </a:solidFill>
              <a:effectLst>
                <a:outerShdw blurRad="38100" dist="38100" dir="2700000" algn="tl">
                  <a:srgbClr val="000000"/>
                </a:outerShdw>
              </a:effectLst>
              <a:latin typeface="Times New Roman" pitchFamily="18" charset="0"/>
              <a:cs typeface="Times New Roman" pitchFamily="18" charset="0"/>
            </a:endParaRPr>
          </a:p>
          <a:p>
            <a:pPr marL="361950" indent="-361950" algn="l" eaLnBrk="1" hangingPunct="1">
              <a:lnSpc>
                <a:spcPct val="80000"/>
              </a:lnSpc>
              <a:defRPr/>
            </a:pPr>
            <a:r>
              <a:rPr lang="en-GB" sz="2800" b="1" dirty="0" smtClean="0">
                <a:solidFill>
                  <a:schemeClr val="bg1"/>
                </a:solidFill>
                <a:effectLst>
                  <a:outerShdw blurRad="38100" dist="38100" dir="2700000" algn="tl">
                    <a:srgbClr val="000000"/>
                  </a:outerShdw>
                </a:effectLst>
                <a:latin typeface="Times New Roman" pitchFamily="18" charset="0"/>
                <a:cs typeface="Times New Roman" pitchFamily="18" charset="0"/>
              </a:rPr>
              <a:t>	Emotions guide us to our goals and respond if we are succeeding or threatened</a:t>
            </a:r>
          </a:p>
          <a:p>
            <a:pPr marL="361950" indent="-361950" algn="l" eaLnBrk="1" hangingPunct="1">
              <a:lnSpc>
                <a:spcPct val="80000"/>
              </a:lnSpc>
              <a:defRPr/>
            </a:pPr>
            <a:endParaRPr lang="en-GB" sz="2800" b="1" dirty="0" smtClean="0">
              <a:solidFill>
                <a:schemeClr val="bg1"/>
              </a:solidFill>
              <a:effectLst>
                <a:outerShdw blurRad="38100" dist="38100" dir="2700000" algn="tl">
                  <a:srgbClr val="000000"/>
                </a:outerShdw>
              </a:effectLst>
              <a:latin typeface="Times New Roman" pitchFamily="18" charset="0"/>
              <a:cs typeface="Times New Roman" pitchFamily="18" charset="0"/>
            </a:endParaRPr>
          </a:p>
          <a:p>
            <a:pPr marL="361950" indent="-361950" eaLnBrk="1" hangingPunct="1">
              <a:lnSpc>
                <a:spcPct val="80000"/>
              </a:lnSpc>
              <a:defRPr/>
            </a:pPr>
            <a:r>
              <a:rPr lang="en-GB" b="1" dirty="0" smtClean="0">
                <a:solidFill>
                  <a:srgbClr val="FFFF00"/>
                </a:solidFill>
                <a:effectLst>
                  <a:outerShdw blurRad="38100" dist="38100" dir="2700000" algn="tl">
                    <a:srgbClr val="000000"/>
                  </a:outerShdw>
                </a:effectLst>
                <a:latin typeface="Times New Roman" pitchFamily="18" charset="0"/>
                <a:cs typeface="Times New Roman" pitchFamily="18" charset="0"/>
              </a:rPr>
              <a:t>There are three types of emotion regulation</a:t>
            </a:r>
          </a:p>
          <a:p>
            <a:pPr marL="361950" indent="-361950" eaLnBrk="1" hangingPunct="1">
              <a:lnSpc>
                <a:spcPct val="80000"/>
              </a:lnSpc>
              <a:defRPr/>
            </a:pPr>
            <a:endParaRPr lang="en-GB" sz="2800" b="1" dirty="0" smtClean="0">
              <a:solidFill>
                <a:schemeClr val="bg1"/>
              </a:solidFill>
              <a:effectLst>
                <a:outerShdw blurRad="38100" dist="38100" dir="2700000" algn="tl">
                  <a:srgbClr val="000000"/>
                </a:outerShdw>
              </a:effectLst>
              <a:latin typeface="Times New Roman" pitchFamily="18" charset="0"/>
              <a:cs typeface="Times New Roman" pitchFamily="18" charset="0"/>
            </a:endParaRPr>
          </a:p>
          <a:p>
            <a:pPr marL="361950" indent="-361950" algn="l" eaLnBrk="1" hangingPunct="1">
              <a:lnSpc>
                <a:spcPct val="80000"/>
              </a:lnSpc>
              <a:buFontTx/>
              <a:buAutoNum type="arabicPeriod"/>
              <a:defRPr/>
            </a:pPr>
            <a:r>
              <a:rPr lang="en-GB" sz="2800" b="1" dirty="0" smtClean="0">
                <a:solidFill>
                  <a:schemeClr val="bg1"/>
                </a:solidFill>
                <a:effectLst>
                  <a:outerShdw blurRad="38100" dist="38100" dir="2700000" algn="tl">
                    <a:srgbClr val="000000"/>
                  </a:outerShdw>
                </a:effectLst>
                <a:latin typeface="Times New Roman" pitchFamily="18" charset="0"/>
                <a:cs typeface="Times New Roman" pitchFamily="18" charset="0"/>
              </a:rPr>
              <a:t>Those that focus on threat and self-protection</a:t>
            </a:r>
          </a:p>
          <a:p>
            <a:pPr marL="361950" indent="-361950" algn="l" eaLnBrk="1" hangingPunct="1">
              <a:lnSpc>
                <a:spcPct val="80000"/>
              </a:lnSpc>
              <a:buFontTx/>
              <a:buAutoNum type="arabicPeriod"/>
              <a:defRPr/>
            </a:pPr>
            <a:r>
              <a:rPr lang="en-GB" sz="2800" b="1" dirty="0" smtClean="0">
                <a:solidFill>
                  <a:schemeClr val="bg1"/>
                </a:solidFill>
                <a:effectLst>
                  <a:outerShdw blurRad="38100" dist="38100" dir="2700000" algn="tl">
                    <a:srgbClr val="000000"/>
                  </a:outerShdw>
                </a:effectLst>
                <a:latin typeface="Times New Roman" pitchFamily="18" charset="0"/>
                <a:cs typeface="Times New Roman" pitchFamily="18" charset="0"/>
              </a:rPr>
              <a:t>Those that focus on doing and achieving</a:t>
            </a:r>
          </a:p>
          <a:p>
            <a:pPr marL="361950" indent="-361950" algn="l" eaLnBrk="1" hangingPunct="1">
              <a:lnSpc>
                <a:spcPct val="80000"/>
              </a:lnSpc>
              <a:buFontTx/>
              <a:buAutoNum type="arabicPeriod"/>
              <a:defRPr/>
            </a:pPr>
            <a:r>
              <a:rPr lang="en-GB" sz="2800" b="1" dirty="0" smtClean="0">
                <a:solidFill>
                  <a:schemeClr val="bg1"/>
                </a:solidFill>
                <a:effectLst>
                  <a:outerShdw blurRad="38100" dist="38100" dir="2700000" algn="tl">
                    <a:srgbClr val="000000"/>
                  </a:outerShdw>
                </a:effectLst>
                <a:latin typeface="Times New Roman" pitchFamily="18" charset="0"/>
                <a:cs typeface="Times New Roman" pitchFamily="18" charset="0"/>
              </a:rPr>
              <a:t>Those that focus on contentment and feeling safe</a:t>
            </a:r>
          </a:p>
          <a:p>
            <a:pPr marL="361950" indent="-361950" algn="l" eaLnBrk="1" hangingPunct="1">
              <a:lnSpc>
                <a:spcPct val="80000"/>
              </a:lnSpc>
              <a:defRPr/>
            </a:pPr>
            <a:endParaRPr lang="en-GB" sz="2800" b="1" dirty="0" smtClean="0">
              <a:solidFill>
                <a:schemeClr val="bg1"/>
              </a:solidFill>
              <a:effectLst>
                <a:outerShdw blurRad="38100" dist="38100" dir="2700000" algn="tl">
                  <a:srgbClr val="000000"/>
                </a:outerShdw>
              </a:effectLst>
              <a:latin typeface="Times New Roman" pitchFamily="18" charset="0"/>
              <a:cs typeface="Times New Roman" pitchFamily="18" charset="0"/>
            </a:endParaRPr>
          </a:p>
          <a:p>
            <a:pPr marL="361950" indent="-361950" algn="l" eaLnBrk="1" hangingPunct="1">
              <a:lnSpc>
                <a:spcPct val="80000"/>
              </a:lnSpc>
              <a:defRPr/>
            </a:pPr>
            <a:endParaRPr lang="en-GB" sz="2800" b="1" dirty="0" smtClean="0">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6867">
                                            <p:txEl>
                                              <p:pRg st="0" end="0"/>
                                            </p:txEl>
                                          </p:spTgt>
                                        </p:tgtEl>
                                        <p:attrNameLst>
                                          <p:attrName>style.visibility</p:attrName>
                                        </p:attrNameLst>
                                      </p:cBhvr>
                                      <p:to>
                                        <p:strVal val="visible"/>
                                      </p:to>
                                    </p:set>
                                    <p:anim calcmode="lin" valueType="num">
                                      <p:cBhvr additive="base">
                                        <p:cTn id="7" dur="500" fill="hold"/>
                                        <p:tgtEl>
                                          <p:spTgt spid="67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68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76867">
                                            <p:txEl>
                                              <p:pRg st="2" end="2"/>
                                            </p:txEl>
                                          </p:spTgt>
                                        </p:tgtEl>
                                        <p:attrNameLst>
                                          <p:attrName>style.visibility</p:attrName>
                                        </p:attrNameLst>
                                      </p:cBhvr>
                                      <p:to>
                                        <p:strVal val="visible"/>
                                      </p:to>
                                    </p:set>
                                    <p:anim calcmode="lin" valueType="num">
                                      <p:cBhvr additive="base">
                                        <p:cTn id="11" dur="500" fill="hold"/>
                                        <p:tgtEl>
                                          <p:spTgt spid="67686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7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76867">
                                            <p:txEl>
                                              <p:pRg st="4" end="4"/>
                                            </p:txEl>
                                          </p:spTgt>
                                        </p:tgtEl>
                                        <p:attrNameLst>
                                          <p:attrName>style.visibility</p:attrName>
                                        </p:attrNameLst>
                                      </p:cBhvr>
                                      <p:to>
                                        <p:strVal val="visible"/>
                                      </p:to>
                                    </p:set>
                                    <p:anim calcmode="lin" valueType="num">
                                      <p:cBhvr additive="base">
                                        <p:cTn id="17" dur="500" fill="hold"/>
                                        <p:tgtEl>
                                          <p:spTgt spid="67686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76867">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76867">
                                            <p:txEl>
                                              <p:pRg st="6" end="6"/>
                                            </p:txEl>
                                          </p:spTgt>
                                        </p:tgtEl>
                                        <p:attrNameLst>
                                          <p:attrName>style.visibility</p:attrName>
                                        </p:attrNameLst>
                                      </p:cBhvr>
                                      <p:to>
                                        <p:strVal val="visible"/>
                                      </p:to>
                                    </p:set>
                                    <p:anim calcmode="lin" valueType="num">
                                      <p:cBhvr additive="base">
                                        <p:cTn id="21" dur="500" fill="hold"/>
                                        <p:tgtEl>
                                          <p:spTgt spid="67686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76867">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76867">
                                            <p:txEl>
                                              <p:pRg st="7" end="7"/>
                                            </p:txEl>
                                          </p:spTgt>
                                        </p:tgtEl>
                                        <p:attrNameLst>
                                          <p:attrName>style.visibility</p:attrName>
                                        </p:attrNameLst>
                                      </p:cBhvr>
                                      <p:to>
                                        <p:strVal val="visible"/>
                                      </p:to>
                                    </p:set>
                                    <p:anim calcmode="lin" valueType="num">
                                      <p:cBhvr additive="base">
                                        <p:cTn id="25" dur="500" fill="hold"/>
                                        <p:tgtEl>
                                          <p:spTgt spid="67686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6867">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76867">
                                            <p:txEl>
                                              <p:pRg st="8" end="8"/>
                                            </p:txEl>
                                          </p:spTgt>
                                        </p:tgtEl>
                                        <p:attrNameLst>
                                          <p:attrName>style.visibility</p:attrName>
                                        </p:attrNameLst>
                                      </p:cBhvr>
                                      <p:to>
                                        <p:strVal val="visible"/>
                                      </p:to>
                                    </p:set>
                                    <p:anim calcmode="lin" valueType="num">
                                      <p:cBhvr additive="base">
                                        <p:cTn id="29" dur="500" fill="hold"/>
                                        <p:tgtEl>
                                          <p:spTgt spid="676867">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7686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ctrTitle" idx="4294967295"/>
          </p:nvPr>
        </p:nvSpPr>
        <p:spPr>
          <a:xfrm>
            <a:off x="1187450" y="381000"/>
            <a:ext cx="6584950" cy="455613"/>
          </a:xfrm>
        </p:spPr>
        <p:txBody>
          <a:bodyPr/>
          <a:lstStyle/>
          <a:p>
            <a:pPr eaLnBrk="1" hangingPunct="1">
              <a:defRPr/>
            </a:pPr>
            <a:r>
              <a:rPr lang="en-GB" sz="3200" b="1" smtClean="0">
                <a:solidFill>
                  <a:srgbClr val="FFFF00"/>
                </a:solidFill>
                <a:effectLst>
                  <a:outerShdw blurRad="38100" dist="38100" dir="2700000" algn="tl">
                    <a:srgbClr val="000000"/>
                  </a:outerShdw>
                </a:effectLst>
              </a:rPr>
              <a:t>Types of Affect Regulator Systems</a:t>
            </a:r>
          </a:p>
        </p:txBody>
      </p:sp>
      <p:sp>
        <p:nvSpPr>
          <p:cNvPr id="648195" name="Oval 3"/>
          <p:cNvSpPr>
            <a:spLocks noChangeArrowheads="1"/>
          </p:cNvSpPr>
          <p:nvPr/>
        </p:nvSpPr>
        <p:spPr bwMode="auto">
          <a:xfrm>
            <a:off x="539750" y="1773238"/>
            <a:ext cx="3240088" cy="2303462"/>
          </a:xfrm>
          <a:prstGeom prst="ellipse">
            <a:avLst/>
          </a:prstGeom>
          <a:solidFill>
            <a:schemeClr val="bg1"/>
          </a:solidFill>
          <a:ln w="9525">
            <a:solidFill>
              <a:schemeClr val="tx1"/>
            </a:solidFill>
            <a:round/>
            <a:headEnd/>
            <a:tailEnd/>
          </a:ln>
          <a:effectLst/>
          <a:extLst/>
        </p:spPr>
        <p:txBody>
          <a:bodyPr wrap="none" anchor="ct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2" name="Oval 4"/>
          <p:cNvSpPr>
            <a:spLocks noChangeArrowheads="1"/>
          </p:cNvSpPr>
          <p:nvPr/>
        </p:nvSpPr>
        <p:spPr bwMode="auto">
          <a:xfrm>
            <a:off x="5435600" y="1628775"/>
            <a:ext cx="3240088" cy="2160588"/>
          </a:xfrm>
          <a:prstGeom prst="ellipse">
            <a:avLst/>
          </a:prstGeom>
          <a:solidFill>
            <a:schemeClr val="bg1"/>
          </a:solidFill>
          <a:ln w="9525">
            <a:solidFill>
              <a:schemeClr val="tx1"/>
            </a:solidFill>
            <a:round/>
            <a:headEnd/>
            <a:tailEnd/>
          </a:ln>
        </p:spPr>
        <p:txBody>
          <a:bodyPr wrap="none" anchor="ctr"/>
          <a:lstStyle/>
          <a:p>
            <a:pPr algn="ctr"/>
            <a:endParaRPr lang="en-US" sz="1200" b="0">
              <a:solidFill>
                <a:srgbClr val="000066"/>
              </a:solidFill>
            </a:endParaRPr>
          </a:p>
        </p:txBody>
      </p:sp>
      <p:sp>
        <p:nvSpPr>
          <p:cNvPr id="648196" name="Text Box 5"/>
          <p:cNvSpPr txBox="1">
            <a:spLocks noChangeArrowheads="1"/>
          </p:cNvSpPr>
          <p:nvPr/>
        </p:nvSpPr>
        <p:spPr bwMode="auto">
          <a:xfrm>
            <a:off x="827088" y="2060575"/>
            <a:ext cx="2667000" cy="1920875"/>
          </a:xfrm>
          <a:prstGeom prst="rect">
            <a:avLst/>
          </a:prstGeom>
          <a:noFill/>
          <a:ln w="9525">
            <a:noFill/>
            <a:miter lim="800000"/>
            <a:headEnd/>
            <a:tailEnd/>
          </a:ln>
        </p:spPr>
        <p:txBody>
          <a:bodyPr>
            <a:spAutoFit/>
          </a:bodyPr>
          <a:lstStyle/>
          <a:p>
            <a:pPr algn="ctr">
              <a:spcBef>
                <a:spcPct val="50000"/>
              </a:spcBef>
            </a:pPr>
            <a:r>
              <a:rPr lang="en-GB">
                <a:solidFill>
                  <a:schemeClr val="accent2"/>
                </a:solidFill>
              </a:rPr>
              <a:t>Incentive/resource- focused</a:t>
            </a:r>
          </a:p>
          <a:p>
            <a:pPr algn="ctr">
              <a:spcBef>
                <a:spcPct val="50000"/>
              </a:spcBef>
            </a:pPr>
            <a:r>
              <a:rPr lang="en-GB">
                <a:solidFill>
                  <a:schemeClr val="accent2"/>
                </a:solidFill>
              </a:rPr>
              <a:t>Wanting, pursuing, achieving</a:t>
            </a:r>
          </a:p>
          <a:p>
            <a:pPr algn="ctr">
              <a:spcBef>
                <a:spcPct val="50000"/>
              </a:spcBef>
            </a:pPr>
            <a:r>
              <a:rPr lang="en-GB">
                <a:solidFill>
                  <a:schemeClr val="accent2"/>
                </a:solidFill>
              </a:rPr>
              <a:t> Activating</a:t>
            </a:r>
          </a:p>
        </p:txBody>
      </p:sp>
      <p:sp>
        <p:nvSpPr>
          <p:cNvPr id="648197" name="Text Box 6"/>
          <p:cNvSpPr txBox="1">
            <a:spLocks noChangeArrowheads="1"/>
          </p:cNvSpPr>
          <p:nvPr/>
        </p:nvSpPr>
        <p:spPr bwMode="auto">
          <a:xfrm>
            <a:off x="5580063" y="1773238"/>
            <a:ext cx="2833687" cy="1798637"/>
          </a:xfrm>
          <a:prstGeom prst="rect">
            <a:avLst/>
          </a:prstGeom>
          <a:noFill/>
          <a:ln w="9525">
            <a:noFill/>
            <a:miter lim="800000"/>
            <a:headEnd/>
            <a:tailEnd/>
          </a:ln>
        </p:spPr>
        <p:txBody>
          <a:bodyPr>
            <a:spAutoFit/>
          </a:bodyPr>
          <a:lstStyle/>
          <a:p>
            <a:pPr algn="ctr"/>
            <a:r>
              <a:rPr lang="en-GB">
                <a:solidFill>
                  <a:srgbClr val="339933"/>
                </a:solidFill>
              </a:rPr>
              <a:t>Non-wanting/</a:t>
            </a:r>
          </a:p>
          <a:p>
            <a:pPr algn="ctr"/>
            <a:r>
              <a:rPr lang="en-GB">
                <a:solidFill>
                  <a:srgbClr val="339933"/>
                </a:solidFill>
              </a:rPr>
              <a:t>Affiliative focused</a:t>
            </a:r>
          </a:p>
          <a:p>
            <a:pPr algn="ctr"/>
            <a:endParaRPr lang="en-GB">
              <a:solidFill>
                <a:srgbClr val="339933"/>
              </a:solidFill>
            </a:endParaRPr>
          </a:p>
          <a:p>
            <a:pPr algn="ctr"/>
            <a:r>
              <a:rPr lang="en-GB">
                <a:solidFill>
                  <a:srgbClr val="339933"/>
                </a:solidFill>
              </a:rPr>
              <a:t>Safeness-kindness</a:t>
            </a:r>
          </a:p>
          <a:p>
            <a:pPr algn="ctr"/>
            <a:endParaRPr lang="en-GB" sz="1200">
              <a:solidFill>
                <a:srgbClr val="339933"/>
              </a:solidFill>
            </a:endParaRPr>
          </a:p>
          <a:p>
            <a:pPr algn="ctr"/>
            <a:r>
              <a:rPr lang="en-GB">
                <a:solidFill>
                  <a:srgbClr val="339933"/>
                </a:solidFill>
              </a:rPr>
              <a:t>Soothing</a:t>
            </a:r>
          </a:p>
        </p:txBody>
      </p:sp>
      <p:sp>
        <p:nvSpPr>
          <p:cNvPr id="648198" name="Oval 7"/>
          <p:cNvSpPr>
            <a:spLocks noChangeArrowheads="1"/>
          </p:cNvSpPr>
          <p:nvPr/>
        </p:nvSpPr>
        <p:spPr bwMode="auto">
          <a:xfrm>
            <a:off x="2771775" y="3933825"/>
            <a:ext cx="3816350" cy="2232025"/>
          </a:xfrm>
          <a:prstGeom prst="ellipse">
            <a:avLst/>
          </a:prstGeom>
          <a:solidFill>
            <a:schemeClr val="bg1"/>
          </a:solidFill>
          <a:ln w="9525">
            <a:solidFill>
              <a:schemeClr val="tx1"/>
            </a:solidFill>
            <a:round/>
            <a:headEnd/>
            <a:tailEnd/>
          </a:ln>
        </p:spPr>
        <p:txBody>
          <a:bodyPr wrap="none" anchor="ctr"/>
          <a:lstStyle/>
          <a:p>
            <a:pPr algn="ctr"/>
            <a:r>
              <a:rPr lang="en-GB">
                <a:solidFill>
                  <a:srgbClr val="800000"/>
                </a:solidFill>
              </a:rPr>
              <a:t>Threat-focused </a:t>
            </a:r>
          </a:p>
          <a:p>
            <a:pPr algn="ctr"/>
            <a:endParaRPr lang="en-GB" sz="1600">
              <a:solidFill>
                <a:srgbClr val="800000"/>
              </a:solidFill>
            </a:endParaRPr>
          </a:p>
          <a:p>
            <a:pPr algn="ctr"/>
            <a:r>
              <a:rPr lang="en-GB">
                <a:solidFill>
                  <a:srgbClr val="800000"/>
                </a:solidFill>
              </a:rPr>
              <a:t>Protection and</a:t>
            </a:r>
          </a:p>
          <a:p>
            <a:pPr algn="ctr">
              <a:lnSpc>
                <a:spcPct val="130000"/>
              </a:lnSpc>
            </a:pPr>
            <a:r>
              <a:rPr lang="en-GB">
                <a:solidFill>
                  <a:srgbClr val="800000"/>
                </a:solidFill>
              </a:rPr>
              <a:t>Safety-seeking</a:t>
            </a:r>
          </a:p>
          <a:p>
            <a:pPr algn="ctr">
              <a:lnSpc>
                <a:spcPct val="130000"/>
              </a:lnSpc>
            </a:pPr>
            <a:r>
              <a:rPr lang="en-GB">
                <a:solidFill>
                  <a:srgbClr val="800000"/>
                </a:solidFill>
              </a:rPr>
              <a:t>Activating/inhibiting</a:t>
            </a:r>
          </a:p>
        </p:txBody>
      </p:sp>
      <p:sp>
        <p:nvSpPr>
          <p:cNvPr id="648200" name="Line 8"/>
          <p:cNvSpPr>
            <a:spLocks noChangeShapeType="1"/>
          </p:cNvSpPr>
          <p:nvPr/>
        </p:nvSpPr>
        <p:spPr bwMode="auto">
          <a:xfrm>
            <a:off x="3924300" y="3068638"/>
            <a:ext cx="1447800" cy="0"/>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48201" name="Line 9"/>
          <p:cNvSpPr>
            <a:spLocks noChangeShapeType="1"/>
          </p:cNvSpPr>
          <p:nvPr/>
        </p:nvSpPr>
        <p:spPr bwMode="auto">
          <a:xfrm flipH="1">
            <a:off x="3851275" y="2565400"/>
            <a:ext cx="1368425" cy="0"/>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48202" name="Line 10"/>
          <p:cNvSpPr>
            <a:spLocks noChangeShapeType="1"/>
          </p:cNvSpPr>
          <p:nvPr/>
        </p:nvSpPr>
        <p:spPr bwMode="auto">
          <a:xfrm>
            <a:off x="2339975" y="4149725"/>
            <a:ext cx="503238" cy="504825"/>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48203" name="Line 11"/>
          <p:cNvSpPr>
            <a:spLocks noChangeShapeType="1"/>
          </p:cNvSpPr>
          <p:nvPr/>
        </p:nvSpPr>
        <p:spPr bwMode="auto">
          <a:xfrm flipH="1" flipV="1">
            <a:off x="2771775" y="4005263"/>
            <a:ext cx="358775" cy="360362"/>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48204" name="Line 12"/>
          <p:cNvSpPr>
            <a:spLocks noChangeShapeType="1"/>
          </p:cNvSpPr>
          <p:nvPr/>
        </p:nvSpPr>
        <p:spPr bwMode="auto">
          <a:xfrm flipH="1">
            <a:off x="6227763" y="3789363"/>
            <a:ext cx="503237" cy="576262"/>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48205" name="Line 13"/>
          <p:cNvSpPr>
            <a:spLocks noChangeShapeType="1"/>
          </p:cNvSpPr>
          <p:nvPr/>
        </p:nvSpPr>
        <p:spPr bwMode="auto">
          <a:xfrm flipV="1">
            <a:off x="5867400" y="3644900"/>
            <a:ext cx="360363" cy="360363"/>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3" name="Text Box 14"/>
          <p:cNvSpPr txBox="1">
            <a:spLocks noChangeArrowheads="1"/>
          </p:cNvSpPr>
          <p:nvPr/>
        </p:nvSpPr>
        <p:spPr bwMode="auto">
          <a:xfrm>
            <a:off x="2987675" y="6154738"/>
            <a:ext cx="3816350" cy="519112"/>
          </a:xfrm>
          <a:prstGeom prst="rect">
            <a:avLst/>
          </a:prstGeom>
          <a:noFill/>
          <a:ln w="9525">
            <a:noFill/>
            <a:miter lim="800000"/>
            <a:headEnd/>
            <a:tailEnd/>
          </a:ln>
        </p:spPr>
        <p:txBody>
          <a:bodyPr>
            <a:spAutoFit/>
          </a:bodyPr>
          <a:lstStyle/>
          <a:p>
            <a:pPr>
              <a:spcBef>
                <a:spcPct val="50000"/>
              </a:spcBef>
            </a:pPr>
            <a:endParaRPr lang="en-US" sz="2800">
              <a:solidFill>
                <a:schemeClr val="tx1"/>
              </a:solidFill>
            </a:endParaRPr>
          </a:p>
        </p:txBody>
      </p:sp>
      <p:sp>
        <p:nvSpPr>
          <p:cNvPr id="648207" name="Text Box 15"/>
          <p:cNvSpPr txBox="1">
            <a:spLocks noChangeArrowheads="1"/>
          </p:cNvSpPr>
          <p:nvPr/>
        </p:nvSpPr>
        <p:spPr bwMode="auto">
          <a:xfrm>
            <a:off x="2987675" y="6092825"/>
            <a:ext cx="3384550" cy="457200"/>
          </a:xfrm>
          <a:prstGeom prst="rect">
            <a:avLst/>
          </a:prstGeom>
          <a:noFill/>
          <a:ln>
            <a:noFill/>
          </a:ln>
          <a:effectLst/>
          <a:extLst/>
        </p:spPr>
        <p:txBody>
          <a:bodyPr>
            <a:spAutoFit/>
          </a:bodyPr>
          <a:lstStyle/>
          <a:p>
            <a:pPr>
              <a:spcBef>
                <a:spcPct val="50000"/>
              </a:spcBef>
              <a:defRPr/>
            </a:pPr>
            <a:r>
              <a:rPr lang="en-GB" sz="2400">
                <a:effectLst>
                  <a:outerShdw blurRad="38100" dist="38100" dir="2700000" algn="tl">
                    <a:srgbClr val="000000"/>
                  </a:outerShdw>
                </a:effectLst>
                <a:cs typeface="+mn-cs"/>
              </a:rPr>
              <a:t>Anger, anxiety, disgust</a:t>
            </a:r>
            <a:endParaRPr lang="en-US" sz="2400">
              <a:effectLst>
                <a:outerShdw blurRad="38100" dist="38100" dir="2700000" algn="tl">
                  <a:srgbClr val="000000"/>
                </a:outerShdw>
              </a:effectLst>
              <a:cs typeface="+mn-cs"/>
            </a:endParaRPr>
          </a:p>
        </p:txBody>
      </p:sp>
      <p:sp>
        <p:nvSpPr>
          <p:cNvPr id="4" name="Text Box 16"/>
          <p:cNvSpPr txBox="1">
            <a:spLocks noChangeArrowheads="1"/>
          </p:cNvSpPr>
          <p:nvPr/>
        </p:nvSpPr>
        <p:spPr bwMode="auto">
          <a:xfrm>
            <a:off x="1187450" y="1330325"/>
            <a:ext cx="2089150" cy="519113"/>
          </a:xfrm>
          <a:prstGeom prst="rect">
            <a:avLst/>
          </a:prstGeom>
          <a:noFill/>
          <a:ln w="9525">
            <a:noFill/>
            <a:miter lim="800000"/>
            <a:headEnd/>
            <a:tailEnd/>
          </a:ln>
        </p:spPr>
        <p:txBody>
          <a:bodyPr>
            <a:spAutoFit/>
          </a:bodyPr>
          <a:lstStyle/>
          <a:p>
            <a:pPr>
              <a:spcBef>
                <a:spcPct val="50000"/>
              </a:spcBef>
            </a:pPr>
            <a:endParaRPr lang="en-US" sz="2800">
              <a:solidFill>
                <a:schemeClr val="tx1"/>
              </a:solidFill>
            </a:endParaRPr>
          </a:p>
        </p:txBody>
      </p:sp>
      <p:sp>
        <p:nvSpPr>
          <p:cNvPr id="648209" name="Text Box 17"/>
          <p:cNvSpPr txBox="1">
            <a:spLocks noChangeArrowheads="1"/>
          </p:cNvSpPr>
          <p:nvPr/>
        </p:nvSpPr>
        <p:spPr bwMode="auto">
          <a:xfrm>
            <a:off x="900113" y="1258888"/>
            <a:ext cx="2951162" cy="457200"/>
          </a:xfrm>
          <a:prstGeom prst="rect">
            <a:avLst/>
          </a:prstGeom>
          <a:noFill/>
          <a:ln>
            <a:noFill/>
          </a:ln>
          <a:effectLst/>
          <a:extLst/>
        </p:spPr>
        <p:txBody>
          <a:bodyPr>
            <a:spAutoFit/>
          </a:bodyPr>
          <a:lstStyle/>
          <a:p>
            <a:pPr>
              <a:spcBef>
                <a:spcPct val="50000"/>
              </a:spcBef>
              <a:defRPr/>
            </a:pPr>
            <a:r>
              <a:rPr lang="en-GB" sz="2400">
                <a:effectLst>
                  <a:outerShdw blurRad="38100" dist="38100" dir="2700000" algn="tl">
                    <a:srgbClr val="000000"/>
                  </a:outerShdw>
                </a:effectLst>
                <a:cs typeface="+mn-cs"/>
              </a:rPr>
              <a:t>Drive, excite, vitality</a:t>
            </a:r>
            <a:endParaRPr lang="en-US" sz="2400">
              <a:effectLst>
                <a:outerShdw blurRad="38100" dist="38100" dir="2700000" algn="tl">
                  <a:srgbClr val="000000"/>
                </a:outerShdw>
              </a:effectLst>
              <a:cs typeface="+mn-cs"/>
            </a:endParaRPr>
          </a:p>
        </p:txBody>
      </p:sp>
      <p:sp>
        <p:nvSpPr>
          <p:cNvPr id="5" name="Text Box 18"/>
          <p:cNvSpPr txBox="1">
            <a:spLocks noChangeArrowheads="1"/>
          </p:cNvSpPr>
          <p:nvPr/>
        </p:nvSpPr>
        <p:spPr bwMode="auto">
          <a:xfrm>
            <a:off x="5867400" y="1125538"/>
            <a:ext cx="2449513" cy="519112"/>
          </a:xfrm>
          <a:prstGeom prst="rect">
            <a:avLst/>
          </a:prstGeom>
          <a:noFill/>
          <a:ln w="9525">
            <a:noFill/>
            <a:miter lim="800000"/>
            <a:headEnd/>
            <a:tailEnd/>
          </a:ln>
        </p:spPr>
        <p:txBody>
          <a:bodyPr>
            <a:spAutoFit/>
          </a:bodyPr>
          <a:lstStyle/>
          <a:p>
            <a:pPr>
              <a:spcBef>
                <a:spcPct val="50000"/>
              </a:spcBef>
            </a:pPr>
            <a:endParaRPr lang="en-US" sz="2800">
              <a:solidFill>
                <a:schemeClr val="tx1"/>
              </a:solidFill>
            </a:endParaRPr>
          </a:p>
        </p:txBody>
      </p:sp>
      <p:sp>
        <p:nvSpPr>
          <p:cNvPr id="648211" name="Text Box 19"/>
          <p:cNvSpPr txBox="1">
            <a:spLocks noChangeArrowheads="1"/>
          </p:cNvSpPr>
          <p:nvPr/>
        </p:nvSpPr>
        <p:spPr bwMode="auto">
          <a:xfrm>
            <a:off x="5580063" y="1125538"/>
            <a:ext cx="3563937" cy="457200"/>
          </a:xfrm>
          <a:prstGeom prst="rect">
            <a:avLst/>
          </a:prstGeom>
          <a:noFill/>
          <a:ln>
            <a:noFill/>
          </a:ln>
          <a:effectLst/>
          <a:extLst/>
        </p:spPr>
        <p:txBody>
          <a:bodyPr>
            <a:spAutoFit/>
          </a:bodyPr>
          <a:lstStyle/>
          <a:p>
            <a:pPr>
              <a:spcBef>
                <a:spcPct val="50000"/>
              </a:spcBef>
              <a:defRPr/>
            </a:pPr>
            <a:r>
              <a:rPr lang="en-GB" sz="2400">
                <a:effectLst>
                  <a:outerShdw blurRad="38100" dist="38100" dir="2700000" algn="tl">
                    <a:srgbClr val="000000"/>
                  </a:outerShdw>
                </a:effectLst>
                <a:cs typeface="+mn-cs"/>
              </a:rPr>
              <a:t>Content, safe, connected</a:t>
            </a:r>
            <a:endParaRPr lang="en-US" sz="2400">
              <a:effectLst>
                <a:outerShdw blurRad="38100" dist="38100" dir="2700000" algn="tl">
                  <a:srgbClr val="000000"/>
                </a:outerShdw>
              </a:effectLst>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ctrTitle" idx="4294967295"/>
          </p:nvPr>
        </p:nvSpPr>
        <p:spPr>
          <a:xfrm>
            <a:off x="1187450" y="381000"/>
            <a:ext cx="6584950" cy="455613"/>
          </a:xfrm>
        </p:spPr>
        <p:txBody>
          <a:bodyPr/>
          <a:lstStyle/>
          <a:p>
            <a:pPr eaLnBrk="1" hangingPunct="1">
              <a:defRPr/>
            </a:pPr>
            <a:r>
              <a:rPr lang="en-GB" sz="3200" b="1" dirty="0" smtClean="0">
                <a:solidFill>
                  <a:srgbClr val="FFFF00"/>
                </a:solidFill>
                <a:effectLst>
                  <a:outerShdw blurRad="38100" dist="38100" dir="2700000" algn="tl">
                    <a:srgbClr val="000000"/>
                  </a:outerShdw>
                </a:effectLst>
              </a:rPr>
              <a:t>Threat systems </a:t>
            </a:r>
            <a:r>
              <a:rPr lang="en-GB" sz="3200" b="1" smtClean="0">
                <a:solidFill>
                  <a:srgbClr val="FFFF00"/>
                </a:solidFill>
                <a:effectLst>
                  <a:outerShdw blurRad="38100" dist="38100" dir="2700000" algn="tl">
                    <a:srgbClr val="000000"/>
                  </a:outerShdw>
                </a:effectLst>
              </a:rPr>
              <a:t>and phenotypes</a:t>
            </a:r>
            <a:endParaRPr lang="en-GB" sz="3200" b="1" dirty="0" smtClean="0">
              <a:solidFill>
                <a:srgbClr val="FFFF00"/>
              </a:solidFill>
              <a:effectLst>
                <a:outerShdw blurRad="38100" dist="38100" dir="2700000" algn="tl">
                  <a:srgbClr val="000000"/>
                </a:outerShdw>
              </a:effectLst>
            </a:endParaRPr>
          </a:p>
        </p:txBody>
      </p:sp>
      <p:sp>
        <p:nvSpPr>
          <p:cNvPr id="648195" name="Oval 3"/>
          <p:cNvSpPr>
            <a:spLocks noChangeArrowheads="1"/>
          </p:cNvSpPr>
          <p:nvPr/>
        </p:nvSpPr>
        <p:spPr bwMode="auto">
          <a:xfrm>
            <a:off x="539750" y="1773238"/>
            <a:ext cx="3240088" cy="2303462"/>
          </a:xfrm>
          <a:prstGeom prst="ellipse">
            <a:avLst/>
          </a:prstGeom>
          <a:solidFill>
            <a:schemeClr val="bg1"/>
          </a:solidFill>
          <a:ln w="9525">
            <a:solidFill>
              <a:schemeClr val="tx1"/>
            </a:solidFill>
            <a:round/>
            <a:headEnd/>
            <a:tailEnd/>
          </a:ln>
          <a:effectLst/>
          <a:extLst/>
        </p:spPr>
        <p:txBody>
          <a:bodyPr wrap="none" anchor="ct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52291" name="Oval 4"/>
          <p:cNvSpPr>
            <a:spLocks noChangeArrowheads="1"/>
          </p:cNvSpPr>
          <p:nvPr/>
        </p:nvSpPr>
        <p:spPr bwMode="auto">
          <a:xfrm>
            <a:off x="5435600" y="1628775"/>
            <a:ext cx="3240088" cy="2160588"/>
          </a:xfrm>
          <a:prstGeom prst="ellipse">
            <a:avLst/>
          </a:prstGeom>
          <a:solidFill>
            <a:schemeClr val="bg1"/>
          </a:solidFill>
          <a:ln w="9525">
            <a:solidFill>
              <a:schemeClr val="tx1"/>
            </a:solidFill>
            <a:round/>
            <a:headEnd/>
            <a:tailEnd/>
          </a:ln>
        </p:spPr>
        <p:txBody>
          <a:bodyPr wrap="none" anchor="ctr"/>
          <a:lstStyle/>
          <a:p>
            <a:pPr algn="ctr"/>
            <a:endParaRPr lang="en-US" sz="1200" b="0">
              <a:solidFill>
                <a:srgbClr val="000066"/>
              </a:solidFill>
            </a:endParaRPr>
          </a:p>
        </p:txBody>
      </p:sp>
      <p:sp>
        <p:nvSpPr>
          <p:cNvPr id="523268" name="Text Box 5"/>
          <p:cNvSpPr txBox="1">
            <a:spLocks noChangeArrowheads="1"/>
          </p:cNvSpPr>
          <p:nvPr/>
        </p:nvSpPr>
        <p:spPr bwMode="auto">
          <a:xfrm>
            <a:off x="827088" y="2060575"/>
            <a:ext cx="2667000" cy="1323975"/>
          </a:xfrm>
          <a:prstGeom prst="rect">
            <a:avLst/>
          </a:prstGeom>
          <a:noFill/>
          <a:ln w="9525">
            <a:noFill/>
            <a:miter lim="800000"/>
            <a:headEnd/>
            <a:tailEnd/>
          </a:ln>
        </p:spPr>
        <p:txBody>
          <a:bodyPr>
            <a:spAutoFit/>
          </a:bodyPr>
          <a:lstStyle/>
          <a:p>
            <a:pPr algn="ctr">
              <a:spcBef>
                <a:spcPct val="50000"/>
              </a:spcBef>
            </a:pPr>
            <a:r>
              <a:rPr lang="en-GB">
                <a:solidFill>
                  <a:srgbClr val="C00000"/>
                </a:solidFill>
              </a:rPr>
              <a:t>Early stress changes</a:t>
            </a:r>
          </a:p>
          <a:p>
            <a:pPr algn="ctr">
              <a:spcBef>
                <a:spcPct val="50000"/>
              </a:spcBef>
            </a:pPr>
            <a:r>
              <a:rPr lang="en-GB">
                <a:solidFill>
                  <a:srgbClr val="C00000"/>
                </a:solidFill>
              </a:rPr>
              <a:t>Gene expression and </a:t>
            </a:r>
          </a:p>
          <a:p>
            <a:pPr algn="ctr">
              <a:spcBef>
                <a:spcPct val="50000"/>
              </a:spcBef>
            </a:pPr>
            <a:r>
              <a:rPr lang="en-GB">
                <a:solidFill>
                  <a:srgbClr val="C00000"/>
                </a:solidFill>
              </a:rPr>
              <a:t>Neuro-development</a:t>
            </a:r>
          </a:p>
        </p:txBody>
      </p:sp>
      <p:sp>
        <p:nvSpPr>
          <p:cNvPr id="523269" name="Text Box 6"/>
          <p:cNvSpPr txBox="1">
            <a:spLocks noChangeArrowheads="1"/>
          </p:cNvSpPr>
          <p:nvPr/>
        </p:nvSpPr>
        <p:spPr bwMode="auto">
          <a:xfrm>
            <a:off x="5580063" y="1773238"/>
            <a:ext cx="2833687" cy="1938337"/>
          </a:xfrm>
          <a:prstGeom prst="rect">
            <a:avLst/>
          </a:prstGeom>
          <a:noFill/>
          <a:ln w="9525">
            <a:noFill/>
            <a:miter lim="800000"/>
            <a:headEnd/>
            <a:tailEnd/>
          </a:ln>
        </p:spPr>
        <p:txBody>
          <a:bodyPr>
            <a:spAutoFit/>
          </a:bodyPr>
          <a:lstStyle/>
          <a:p>
            <a:pPr algn="ctr"/>
            <a:r>
              <a:rPr lang="en-GB">
                <a:solidFill>
                  <a:srgbClr val="C00000"/>
                </a:solidFill>
              </a:rPr>
              <a:t>Social contexts</a:t>
            </a:r>
          </a:p>
          <a:p>
            <a:pPr algn="ctr"/>
            <a:r>
              <a:rPr lang="en-GB">
                <a:solidFill>
                  <a:srgbClr val="C00000"/>
                </a:solidFill>
              </a:rPr>
              <a:t>offer  different environments that</a:t>
            </a:r>
          </a:p>
          <a:p>
            <a:pPr algn="ctr"/>
            <a:r>
              <a:rPr lang="en-GB">
                <a:solidFill>
                  <a:srgbClr val="C00000"/>
                </a:solidFill>
              </a:rPr>
              <a:t>address, ignore or create stress</a:t>
            </a:r>
          </a:p>
          <a:p>
            <a:pPr algn="ctr"/>
            <a:endParaRPr lang="en-GB">
              <a:solidFill>
                <a:srgbClr val="339933"/>
              </a:solidFill>
            </a:endParaRPr>
          </a:p>
        </p:txBody>
      </p:sp>
      <p:sp>
        <p:nvSpPr>
          <p:cNvPr id="652294" name="Oval 7"/>
          <p:cNvSpPr>
            <a:spLocks noChangeArrowheads="1"/>
          </p:cNvSpPr>
          <p:nvPr/>
        </p:nvSpPr>
        <p:spPr bwMode="auto">
          <a:xfrm>
            <a:off x="2771775" y="3933825"/>
            <a:ext cx="3816350" cy="2232025"/>
          </a:xfrm>
          <a:prstGeom prst="ellipse">
            <a:avLst/>
          </a:prstGeom>
          <a:solidFill>
            <a:schemeClr val="bg1"/>
          </a:solidFill>
          <a:ln w="9525">
            <a:solidFill>
              <a:schemeClr val="tx1"/>
            </a:solidFill>
            <a:round/>
            <a:headEnd/>
            <a:tailEnd/>
          </a:ln>
        </p:spPr>
        <p:txBody>
          <a:bodyPr wrap="none" anchor="ctr"/>
          <a:lstStyle/>
          <a:p>
            <a:pPr algn="ctr"/>
            <a:r>
              <a:rPr lang="en-GB">
                <a:solidFill>
                  <a:srgbClr val="800000"/>
                </a:solidFill>
              </a:rPr>
              <a:t>Threat-focused </a:t>
            </a:r>
          </a:p>
          <a:p>
            <a:pPr algn="ctr"/>
            <a:endParaRPr lang="en-GB" sz="1600">
              <a:solidFill>
                <a:srgbClr val="800000"/>
              </a:solidFill>
            </a:endParaRPr>
          </a:p>
          <a:p>
            <a:pPr algn="ctr"/>
            <a:r>
              <a:rPr lang="en-GB">
                <a:solidFill>
                  <a:srgbClr val="800000"/>
                </a:solidFill>
              </a:rPr>
              <a:t>Protection and</a:t>
            </a:r>
          </a:p>
          <a:p>
            <a:pPr algn="ctr">
              <a:lnSpc>
                <a:spcPct val="130000"/>
              </a:lnSpc>
            </a:pPr>
            <a:r>
              <a:rPr lang="en-GB">
                <a:solidFill>
                  <a:srgbClr val="800000"/>
                </a:solidFill>
              </a:rPr>
              <a:t>Safety-seeking</a:t>
            </a:r>
          </a:p>
          <a:p>
            <a:pPr algn="ctr">
              <a:lnSpc>
                <a:spcPct val="130000"/>
              </a:lnSpc>
            </a:pPr>
            <a:r>
              <a:rPr lang="en-GB">
                <a:solidFill>
                  <a:srgbClr val="800000"/>
                </a:solidFill>
              </a:rPr>
              <a:t>Activating/inhibiting</a:t>
            </a:r>
          </a:p>
        </p:txBody>
      </p:sp>
      <p:sp>
        <p:nvSpPr>
          <p:cNvPr id="648200" name="Line 8"/>
          <p:cNvSpPr>
            <a:spLocks noChangeShapeType="1"/>
          </p:cNvSpPr>
          <p:nvPr/>
        </p:nvSpPr>
        <p:spPr bwMode="auto">
          <a:xfrm>
            <a:off x="3924300" y="3068638"/>
            <a:ext cx="1447800" cy="0"/>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48201" name="Line 9"/>
          <p:cNvSpPr>
            <a:spLocks noChangeShapeType="1"/>
          </p:cNvSpPr>
          <p:nvPr/>
        </p:nvSpPr>
        <p:spPr bwMode="auto">
          <a:xfrm flipH="1">
            <a:off x="3851275" y="2565400"/>
            <a:ext cx="1368425" cy="0"/>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48202" name="Line 10"/>
          <p:cNvSpPr>
            <a:spLocks noChangeShapeType="1"/>
          </p:cNvSpPr>
          <p:nvPr/>
        </p:nvSpPr>
        <p:spPr bwMode="auto">
          <a:xfrm>
            <a:off x="2339975" y="4149725"/>
            <a:ext cx="503238" cy="504825"/>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48203" name="Line 11"/>
          <p:cNvSpPr>
            <a:spLocks noChangeShapeType="1"/>
          </p:cNvSpPr>
          <p:nvPr/>
        </p:nvSpPr>
        <p:spPr bwMode="auto">
          <a:xfrm flipH="1" flipV="1">
            <a:off x="2771775" y="4005263"/>
            <a:ext cx="358775" cy="360362"/>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48204" name="Line 12"/>
          <p:cNvSpPr>
            <a:spLocks noChangeShapeType="1"/>
          </p:cNvSpPr>
          <p:nvPr/>
        </p:nvSpPr>
        <p:spPr bwMode="auto">
          <a:xfrm flipH="1">
            <a:off x="6227763" y="3789363"/>
            <a:ext cx="503237" cy="576262"/>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48205" name="Line 13"/>
          <p:cNvSpPr>
            <a:spLocks noChangeShapeType="1"/>
          </p:cNvSpPr>
          <p:nvPr/>
        </p:nvSpPr>
        <p:spPr bwMode="auto">
          <a:xfrm flipV="1">
            <a:off x="5867400" y="3644900"/>
            <a:ext cx="360363" cy="360363"/>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52301" name="Text Box 14"/>
          <p:cNvSpPr txBox="1">
            <a:spLocks noChangeArrowheads="1"/>
          </p:cNvSpPr>
          <p:nvPr/>
        </p:nvSpPr>
        <p:spPr bwMode="auto">
          <a:xfrm>
            <a:off x="2987675" y="6154738"/>
            <a:ext cx="3816350" cy="519112"/>
          </a:xfrm>
          <a:prstGeom prst="rect">
            <a:avLst/>
          </a:prstGeom>
          <a:noFill/>
          <a:ln w="9525">
            <a:noFill/>
            <a:miter lim="800000"/>
            <a:headEnd/>
            <a:tailEnd/>
          </a:ln>
        </p:spPr>
        <p:txBody>
          <a:bodyPr>
            <a:spAutoFit/>
          </a:bodyPr>
          <a:lstStyle/>
          <a:p>
            <a:pPr>
              <a:spcBef>
                <a:spcPct val="50000"/>
              </a:spcBef>
            </a:pPr>
            <a:endParaRPr lang="en-US" sz="2800">
              <a:solidFill>
                <a:schemeClr val="tx1"/>
              </a:solidFill>
            </a:endParaRPr>
          </a:p>
        </p:txBody>
      </p:sp>
      <p:sp>
        <p:nvSpPr>
          <p:cNvPr id="648207" name="Text Box 15"/>
          <p:cNvSpPr txBox="1">
            <a:spLocks noChangeArrowheads="1"/>
          </p:cNvSpPr>
          <p:nvPr/>
        </p:nvSpPr>
        <p:spPr bwMode="auto">
          <a:xfrm>
            <a:off x="2987675" y="6092825"/>
            <a:ext cx="3384550" cy="457200"/>
          </a:xfrm>
          <a:prstGeom prst="rect">
            <a:avLst/>
          </a:prstGeom>
          <a:noFill/>
          <a:ln>
            <a:noFill/>
          </a:ln>
          <a:effectLst/>
          <a:extLst/>
        </p:spPr>
        <p:txBody>
          <a:bodyPr>
            <a:spAutoFit/>
          </a:bodyPr>
          <a:lstStyle/>
          <a:p>
            <a:pPr>
              <a:spcBef>
                <a:spcPct val="50000"/>
              </a:spcBef>
              <a:defRPr/>
            </a:pPr>
            <a:r>
              <a:rPr lang="en-GB" sz="2400">
                <a:effectLst>
                  <a:outerShdw blurRad="38100" dist="38100" dir="2700000" algn="tl">
                    <a:srgbClr val="000000"/>
                  </a:outerShdw>
                </a:effectLst>
                <a:cs typeface="+mn-cs"/>
              </a:rPr>
              <a:t>Anger, anxiety, disgust</a:t>
            </a:r>
            <a:endParaRPr lang="en-US" sz="2400">
              <a:effectLst>
                <a:outerShdw blurRad="38100" dist="38100" dir="2700000" algn="tl">
                  <a:srgbClr val="000000"/>
                </a:outerShdw>
              </a:effectLst>
              <a:cs typeface="+mn-cs"/>
            </a:endParaRPr>
          </a:p>
        </p:txBody>
      </p:sp>
      <p:sp>
        <p:nvSpPr>
          <p:cNvPr id="652303" name="Text Box 16"/>
          <p:cNvSpPr txBox="1">
            <a:spLocks noChangeArrowheads="1"/>
          </p:cNvSpPr>
          <p:nvPr/>
        </p:nvSpPr>
        <p:spPr bwMode="auto">
          <a:xfrm>
            <a:off x="1187450" y="1330325"/>
            <a:ext cx="2089150" cy="519113"/>
          </a:xfrm>
          <a:prstGeom prst="rect">
            <a:avLst/>
          </a:prstGeom>
          <a:noFill/>
          <a:ln w="9525">
            <a:noFill/>
            <a:miter lim="800000"/>
            <a:headEnd/>
            <a:tailEnd/>
          </a:ln>
        </p:spPr>
        <p:txBody>
          <a:bodyPr>
            <a:spAutoFit/>
          </a:bodyPr>
          <a:lstStyle/>
          <a:p>
            <a:pPr>
              <a:spcBef>
                <a:spcPct val="50000"/>
              </a:spcBef>
            </a:pPr>
            <a:endParaRPr lang="en-US" sz="2800">
              <a:solidFill>
                <a:schemeClr val="tx1"/>
              </a:solidFill>
            </a:endParaRPr>
          </a:p>
        </p:txBody>
      </p:sp>
      <p:sp>
        <p:nvSpPr>
          <p:cNvPr id="652304" name="Text Box 18"/>
          <p:cNvSpPr txBox="1">
            <a:spLocks noChangeArrowheads="1"/>
          </p:cNvSpPr>
          <p:nvPr/>
        </p:nvSpPr>
        <p:spPr bwMode="auto">
          <a:xfrm>
            <a:off x="5867400" y="1125538"/>
            <a:ext cx="2449513" cy="519112"/>
          </a:xfrm>
          <a:prstGeom prst="rect">
            <a:avLst/>
          </a:prstGeom>
          <a:noFill/>
          <a:ln w="9525">
            <a:noFill/>
            <a:miter lim="800000"/>
            <a:headEnd/>
            <a:tailEnd/>
          </a:ln>
        </p:spPr>
        <p:txBody>
          <a:bodyPr>
            <a:spAutoFit/>
          </a:bodyPr>
          <a:lstStyle/>
          <a:p>
            <a:pPr>
              <a:spcBef>
                <a:spcPct val="50000"/>
              </a:spcBef>
            </a:pPr>
            <a:endParaRPr lang="en-US" sz="2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3268">
                                            <p:txEl>
                                              <p:pRg st="0" end="0"/>
                                            </p:txEl>
                                          </p:spTgt>
                                        </p:tgtEl>
                                        <p:attrNameLst>
                                          <p:attrName>style.visibility</p:attrName>
                                        </p:attrNameLst>
                                      </p:cBhvr>
                                      <p:to>
                                        <p:strVal val="visible"/>
                                      </p:to>
                                    </p:set>
                                    <p:animEffect transition="in" filter="fade">
                                      <p:cBhvr>
                                        <p:cTn id="7" dur="500"/>
                                        <p:tgtEl>
                                          <p:spTgt spid="52326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23268">
                                            <p:txEl>
                                              <p:pRg st="1" end="1"/>
                                            </p:txEl>
                                          </p:spTgt>
                                        </p:tgtEl>
                                        <p:attrNameLst>
                                          <p:attrName>style.visibility</p:attrName>
                                        </p:attrNameLst>
                                      </p:cBhvr>
                                      <p:to>
                                        <p:strVal val="visible"/>
                                      </p:to>
                                    </p:set>
                                    <p:animEffect transition="in" filter="fade">
                                      <p:cBhvr>
                                        <p:cTn id="10" dur="500"/>
                                        <p:tgtEl>
                                          <p:spTgt spid="52326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23268">
                                            <p:txEl>
                                              <p:pRg st="2" end="2"/>
                                            </p:txEl>
                                          </p:spTgt>
                                        </p:tgtEl>
                                        <p:attrNameLst>
                                          <p:attrName>style.visibility</p:attrName>
                                        </p:attrNameLst>
                                      </p:cBhvr>
                                      <p:to>
                                        <p:strVal val="visible"/>
                                      </p:to>
                                    </p:set>
                                    <p:animEffect transition="in" filter="fade">
                                      <p:cBhvr>
                                        <p:cTn id="13" dur="500"/>
                                        <p:tgtEl>
                                          <p:spTgt spid="52326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23269">
                                            <p:txEl>
                                              <p:pRg st="0" end="0"/>
                                            </p:txEl>
                                          </p:spTgt>
                                        </p:tgtEl>
                                        <p:attrNameLst>
                                          <p:attrName>style.visibility</p:attrName>
                                        </p:attrNameLst>
                                      </p:cBhvr>
                                      <p:to>
                                        <p:strVal val="visible"/>
                                      </p:to>
                                    </p:set>
                                    <p:animEffect transition="in" filter="fade">
                                      <p:cBhvr>
                                        <p:cTn id="18" dur="500"/>
                                        <p:tgtEl>
                                          <p:spTgt spid="523269">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23269">
                                            <p:txEl>
                                              <p:pRg st="1" end="1"/>
                                            </p:txEl>
                                          </p:spTgt>
                                        </p:tgtEl>
                                        <p:attrNameLst>
                                          <p:attrName>style.visibility</p:attrName>
                                        </p:attrNameLst>
                                      </p:cBhvr>
                                      <p:to>
                                        <p:strVal val="visible"/>
                                      </p:to>
                                    </p:set>
                                    <p:animEffect transition="in" filter="fade">
                                      <p:cBhvr>
                                        <p:cTn id="21" dur="500"/>
                                        <p:tgtEl>
                                          <p:spTgt spid="523269">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23269">
                                            <p:txEl>
                                              <p:pRg st="2" end="2"/>
                                            </p:txEl>
                                          </p:spTgt>
                                        </p:tgtEl>
                                        <p:attrNameLst>
                                          <p:attrName>style.visibility</p:attrName>
                                        </p:attrNameLst>
                                      </p:cBhvr>
                                      <p:to>
                                        <p:strVal val="visible"/>
                                      </p:to>
                                    </p:set>
                                    <p:animEffect transition="in" filter="fade">
                                      <p:cBhvr>
                                        <p:cTn id="24" dur="500"/>
                                        <p:tgtEl>
                                          <p:spTgt spid="5232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ctrTitle" idx="4294967295"/>
          </p:nvPr>
        </p:nvSpPr>
        <p:spPr>
          <a:xfrm>
            <a:off x="1187450" y="381000"/>
            <a:ext cx="6584950" cy="455613"/>
          </a:xfrm>
        </p:spPr>
        <p:txBody>
          <a:bodyPr/>
          <a:lstStyle/>
          <a:p>
            <a:pPr eaLnBrk="1" hangingPunct="1">
              <a:defRPr/>
            </a:pPr>
            <a:r>
              <a:rPr lang="en-GB" sz="3200" b="1" smtClean="0">
                <a:solidFill>
                  <a:srgbClr val="FFFF00"/>
                </a:solidFill>
                <a:effectLst>
                  <a:outerShdw blurRad="38100" dist="38100" dir="2700000" algn="tl">
                    <a:srgbClr val="000000"/>
                  </a:outerShdw>
                </a:effectLst>
              </a:rPr>
              <a:t>Types of Affect Regulator Systems</a:t>
            </a:r>
          </a:p>
        </p:txBody>
      </p:sp>
      <p:sp>
        <p:nvSpPr>
          <p:cNvPr id="648195" name="Oval 3"/>
          <p:cNvSpPr>
            <a:spLocks noChangeArrowheads="1"/>
          </p:cNvSpPr>
          <p:nvPr/>
        </p:nvSpPr>
        <p:spPr bwMode="auto">
          <a:xfrm>
            <a:off x="539750" y="1773238"/>
            <a:ext cx="3240088" cy="2303462"/>
          </a:xfrm>
          <a:prstGeom prst="ellipse">
            <a:avLst/>
          </a:prstGeom>
          <a:solidFill>
            <a:schemeClr val="bg1"/>
          </a:solidFill>
          <a:ln w="9525">
            <a:solidFill>
              <a:schemeClr val="tx1"/>
            </a:solidFill>
            <a:round/>
            <a:headEnd/>
            <a:tailEnd/>
          </a:ln>
          <a:effectLst/>
          <a:extLst/>
        </p:spPr>
        <p:txBody>
          <a:bodyPr wrap="none" anchor="ct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54339" name="Oval 4"/>
          <p:cNvSpPr>
            <a:spLocks noChangeArrowheads="1"/>
          </p:cNvSpPr>
          <p:nvPr/>
        </p:nvSpPr>
        <p:spPr bwMode="auto">
          <a:xfrm>
            <a:off x="5435600" y="1628775"/>
            <a:ext cx="3240088" cy="2160588"/>
          </a:xfrm>
          <a:prstGeom prst="ellipse">
            <a:avLst/>
          </a:prstGeom>
          <a:solidFill>
            <a:schemeClr val="bg1"/>
          </a:solidFill>
          <a:ln w="9525">
            <a:solidFill>
              <a:schemeClr val="tx1"/>
            </a:solidFill>
            <a:round/>
            <a:headEnd/>
            <a:tailEnd/>
          </a:ln>
        </p:spPr>
        <p:txBody>
          <a:bodyPr wrap="none" anchor="ctr"/>
          <a:lstStyle/>
          <a:p>
            <a:pPr algn="ctr"/>
            <a:endParaRPr lang="en-US" sz="1200" b="0">
              <a:solidFill>
                <a:srgbClr val="000066"/>
              </a:solidFill>
            </a:endParaRPr>
          </a:p>
        </p:txBody>
      </p:sp>
      <p:sp>
        <p:nvSpPr>
          <p:cNvPr id="654340" name="Text Box 5"/>
          <p:cNvSpPr txBox="1">
            <a:spLocks noChangeArrowheads="1"/>
          </p:cNvSpPr>
          <p:nvPr/>
        </p:nvSpPr>
        <p:spPr bwMode="auto">
          <a:xfrm>
            <a:off x="827088" y="2060575"/>
            <a:ext cx="2667000" cy="1920875"/>
          </a:xfrm>
          <a:prstGeom prst="rect">
            <a:avLst/>
          </a:prstGeom>
          <a:noFill/>
          <a:ln w="9525">
            <a:noFill/>
            <a:miter lim="800000"/>
            <a:headEnd/>
            <a:tailEnd/>
          </a:ln>
        </p:spPr>
        <p:txBody>
          <a:bodyPr>
            <a:spAutoFit/>
          </a:bodyPr>
          <a:lstStyle/>
          <a:p>
            <a:pPr algn="ctr">
              <a:spcBef>
                <a:spcPct val="50000"/>
              </a:spcBef>
            </a:pPr>
            <a:r>
              <a:rPr lang="en-GB">
                <a:solidFill>
                  <a:schemeClr val="accent2"/>
                </a:solidFill>
              </a:rPr>
              <a:t>Incentive/resource- focused</a:t>
            </a:r>
          </a:p>
          <a:p>
            <a:pPr algn="ctr">
              <a:spcBef>
                <a:spcPct val="50000"/>
              </a:spcBef>
            </a:pPr>
            <a:r>
              <a:rPr lang="en-GB">
                <a:solidFill>
                  <a:schemeClr val="accent2"/>
                </a:solidFill>
              </a:rPr>
              <a:t>Wanting, pursuing, achieving</a:t>
            </a:r>
          </a:p>
          <a:p>
            <a:pPr algn="ctr">
              <a:spcBef>
                <a:spcPct val="50000"/>
              </a:spcBef>
            </a:pPr>
            <a:r>
              <a:rPr lang="en-GB">
                <a:solidFill>
                  <a:schemeClr val="accent2"/>
                </a:solidFill>
              </a:rPr>
              <a:t> Activating</a:t>
            </a:r>
          </a:p>
        </p:txBody>
      </p:sp>
      <p:sp>
        <p:nvSpPr>
          <p:cNvPr id="654341" name="Text Box 6"/>
          <p:cNvSpPr txBox="1">
            <a:spLocks noChangeArrowheads="1"/>
          </p:cNvSpPr>
          <p:nvPr/>
        </p:nvSpPr>
        <p:spPr bwMode="auto">
          <a:xfrm>
            <a:off x="5580063" y="1773238"/>
            <a:ext cx="2833687" cy="1798637"/>
          </a:xfrm>
          <a:prstGeom prst="rect">
            <a:avLst/>
          </a:prstGeom>
          <a:noFill/>
          <a:ln w="9525">
            <a:noFill/>
            <a:miter lim="800000"/>
            <a:headEnd/>
            <a:tailEnd/>
          </a:ln>
        </p:spPr>
        <p:txBody>
          <a:bodyPr>
            <a:spAutoFit/>
          </a:bodyPr>
          <a:lstStyle/>
          <a:p>
            <a:pPr algn="ctr"/>
            <a:r>
              <a:rPr lang="en-GB">
                <a:solidFill>
                  <a:srgbClr val="339933"/>
                </a:solidFill>
              </a:rPr>
              <a:t>Non-wanting/</a:t>
            </a:r>
          </a:p>
          <a:p>
            <a:pPr algn="ctr"/>
            <a:r>
              <a:rPr lang="en-GB">
                <a:solidFill>
                  <a:srgbClr val="339933"/>
                </a:solidFill>
              </a:rPr>
              <a:t>Affiliative focused</a:t>
            </a:r>
          </a:p>
          <a:p>
            <a:pPr algn="ctr"/>
            <a:endParaRPr lang="en-GB">
              <a:solidFill>
                <a:srgbClr val="339933"/>
              </a:solidFill>
            </a:endParaRPr>
          </a:p>
          <a:p>
            <a:pPr algn="ctr"/>
            <a:r>
              <a:rPr lang="en-GB">
                <a:solidFill>
                  <a:srgbClr val="339933"/>
                </a:solidFill>
              </a:rPr>
              <a:t>Safeness-kindness</a:t>
            </a:r>
          </a:p>
          <a:p>
            <a:pPr algn="ctr"/>
            <a:endParaRPr lang="en-GB" sz="1200">
              <a:solidFill>
                <a:srgbClr val="339933"/>
              </a:solidFill>
            </a:endParaRPr>
          </a:p>
          <a:p>
            <a:pPr algn="ctr"/>
            <a:r>
              <a:rPr lang="en-GB">
                <a:solidFill>
                  <a:srgbClr val="339933"/>
                </a:solidFill>
              </a:rPr>
              <a:t>Soothing</a:t>
            </a:r>
          </a:p>
        </p:txBody>
      </p:sp>
      <p:sp>
        <p:nvSpPr>
          <p:cNvPr id="654342" name="Oval 7"/>
          <p:cNvSpPr>
            <a:spLocks noChangeArrowheads="1"/>
          </p:cNvSpPr>
          <p:nvPr/>
        </p:nvSpPr>
        <p:spPr bwMode="auto">
          <a:xfrm>
            <a:off x="2771775" y="3933825"/>
            <a:ext cx="3816350" cy="2232025"/>
          </a:xfrm>
          <a:prstGeom prst="ellipse">
            <a:avLst/>
          </a:prstGeom>
          <a:solidFill>
            <a:schemeClr val="bg1"/>
          </a:solidFill>
          <a:ln w="9525">
            <a:solidFill>
              <a:schemeClr val="tx1"/>
            </a:solidFill>
            <a:round/>
            <a:headEnd/>
            <a:tailEnd/>
          </a:ln>
        </p:spPr>
        <p:txBody>
          <a:bodyPr wrap="none" anchor="ctr"/>
          <a:lstStyle/>
          <a:p>
            <a:pPr algn="ctr"/>
            <a:r>
              <a:rPr lang="en-GB">
                <a:solidFill>
                  <a:srgbClr val="800000"/>
                </a:solidFill>
              </a:rPr>
              <a:t>Threat-focused </a:t>
            </a:r>
          </a:p>
          <a:p>
            <a:pPr algn="ctr"/>
            <a:endParaRPr lang="en-GB" sz="1600">
              <a:solidFill>
                <a:srgbClr val="800000"/>
              </a:solidFill>
            </a:endParaRPr>
          </a:p>
          <a:p>
            <a:pPr algn="ctr"/>
            <a:r>
              <a:rPr lang="en-GB">
                <a:solidFill>
                  <a:srgbClr val="800000"/>
                </a:solidFill>
              </a:rPr>
              <a:t>Protection and</a:t>
            </a:r>
          </a:p>
          <a:p>
            <a:pPr algn="ctr">
              <a:lnSpc>
                <a:spcPct val="130000"/>
              </a:lnSpc>
            </a:pPr>
            <a:r>
              <a:rPr lang="en-GB">
                <a:solidFill>
                  <a:srgbClr val="800000"/>
                </a:solidFill>
              </a:rPr>
              <a:t>Safety-seeking</a:t>
            </a:r>
          </a:p>
          <a:p>
            <a:pPr algn="ctr">
              <a:lnSpc>
                <a:spcPct val="130000"/>
              </a:lnSpc>
            </a:pPr>
            <a:r>
              <a:rPr lang="en-GB">
                <a:solidFill>
                  <a:srgbClr val="800000"/>
                </a:solidFill>
              </a:rPr>
              <a:t>Activating/inhibiting</a:t>
            </a:r>
          </a:p>
        </p:txBody>
      </p:sp>
      <p:sp>
        <p:nvSpPr>
          <p:cNvPr id="648200" name="Line 8"/>
          <p:cNvSpPr>
            <a:spLocks noChangeShapeType="1"/>
          </p:cNvSpPr>
          <p:nvPr/>
        </p:nvSpPr>
        <p:spPr bwMode="auto">
          <a:xfrm>
            <a:off x="3924300" y="3068638"/>
            <a:ext cx="1447800" cy="0"/>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48201" name="Line 9"/>
          <p:cNvSpPr>
            <a:spLocks noChangeShapeType="1"/>
          </p:cNvSpPr>
          <p:nvPr/>
        </p:nvSpPr>
        <p:spPr bwMode="auto">
          <a:xfrm flipH="1">
            <a:off x="3851275" y="2565400"/>
            <a:ext cx="1368425" cy="0"/>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48202" name="Line 10"/>
          <p:cNvSpPr>
            <a:spLocks noChangeShapeType="1"/>
          </p:cNvSpPr>
          <p:nvPr/>
        </p:nvSpPr>
        <p:spPr bwMode="auto">
          <a:xfrm>
            <a:off x="2339975" y="4149725"/>
            <a:ext cx="503238" cy="504825"/>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48203" name="Line 11"/>
          <p:cNvSpPr>
            <a:spLocks noChangeShapeType="1"/>
          </p:cNvSpPr>
          <p:nvPr/>
        </p:nvSpPr>
        <p:spPr bwMode="auto">
          <a:xfrm flipH="1" flipV="1">
            <a:off x="2771775" y="4005263"/>
            <a:ext cx="358775" cy="360362"/>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48204" name="Line 12"/>
          <p:cNvSpPr>
            <a:spLocks noChangeShapeType="1"/>
          </p:cNvSpPr>
          <p:nvPr/>
        </p:nvSpPr>
        <p:spPr bwMode="auto">
          <a:xfrm flipH="1">
            <a:off x="6227763" y="3789363"/>
            <a:ext cx="503237" cy="576262"/>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48205" name="Line 13"/>
          <p:cNvSpPr>
            <a:spLocks noChangeShapeType="1"/>
          </p:cNvSpPr>
          <p:nvPr/>
        </p:nvSpPr>
        <p:spPr bwMode="auto">
          <a:xfrm flipV="1">
            <a:off x="5867400" y="3644900"/>
            <a:ext cx="360363" cy="360363"/>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54349" name="Text Box 14"/>
          <p:cNvSpPr txBox="1">
            <a:spLocks noChangeArrowheads="1"/>
          </p:cNvSpPr>
          <p:nvPr/>
        </p:nvSpPr>
        <p:spPr bwMode="auto">
          <a:xfrm>
            <a:off x="2987675" y="6154738"/>
            <a:ext cx="3816350" cy="519112"/>
          </a:xfrm>
          <a:prstGeom prst="rect">
            <a:avLst/>
          </a:prstGeom>
          <a:noFill/>
          <a:ln w="9525">
            <a:noFill/>
            <a:miter lim="800000"/>
            <a:headEnd/>
            <a:tailEnd/>
          </a:ln>
        </p:spPr>
        <p:txBody>
          <a:bodyPr>
            <a:spAutoFit/>
          </a:bodyPr>
          <a:lstStyle/>
          <a:p>
            <a:pPr>
              <a:spcBef>
                <a:spcPct val="50000"/>
              </a:spcBef>
            </a:pPr>
            <a:endParaRPr lang="en-US" sz="2800">
              <a:solidFill>
                <a:schemeClr val="tx1"/>
              </a:solidFill>
            </a:endParaRPr>
          </a:p>
        </p:txBody>
      </p:sp>
      <p:sp>
        <p:nvSpPr>
          <p:cNvPr id="648207" name="Text Box 15"/>
          <p:cNvSpPr txBox="1">
            <a:spLocks noChangeArrowheads="1"/>
          </p:cNvSpPr>
          <p:nvPr/>
        </p:nvSpPr>
        <p:spPr bwMode="auto">
          <a:xfrm>
            <a:off x="2987675" y="6092825"/>
            <a:ext cx="3384550" cy="457200"/>
          </a:xfrm>
          <a:prstGeom prst="rect">
            <a:avLst/>
          </a:prstGeom>
          <a:noFill/>
          <a:ln>
            <a:noFill/>
          </a:ln>
          <a:effectLst/>
          <a:extLst/>
        </p:spPr>
        <p:txBody>
          <a:bodyPr>
            <a:spAutoFit/>
          </a:bodyPr>
          <a:lstStyle/>
          <a:p>
            <a:pPr>
              <a:spcBef>
                <a:spcPct val="50000"/>
              </a:spcBef>
              <a:defRPr/>
            </a:pPr>
            <a:r>
              <a:rPr lang="en-GB" sz="2400">
                <a:effectLst>
                  <a:outerShdw blurRad="38100" dist="38100" dir="2700000" algn="tl">
                    <a:srgbClr val="000000"/>
                  </a:outerShdw>
                </a:effectLst>
                <a:cs typeface="+mn-cs"/>
              </a:rPr>
              <a:t>Anger, anxiety, disgust</a:t>
            </a:r>
            <a:endParaRPr lang="en-US" sz="2400">
              <a:effectLst>
                <a:outerShdw blurRad="38100" dist="38100" dir="2700000" algn="tl">
                  <a:srgbClr val="000000"/>
                </a:outerShdw>
              </a:effectLst>
              <a:cs typeface="+mn-cs"/>
            </a:endParaRPr>
          </a:p>
        </p:txBody>
      </p:sp>
      <p:sp>
        <p:nvSpPr>
          <p:cNvPr id="654351" name="Text Box 16"/>
          <p:cNvSpPr txBox="1">
            <a:spLocks noChangeArrowheads="1"/>
          </p:cNvSpPr>
          <p:nvPr/>
        </p:nvSpPr>
        <p:spPr bwMode="auto">
          <a:xfrm>
            <a:off x="1187450" y="1330325"/>
            <a:ext cx="2089150" cy="519113"/>
          </a:xfrm>
          <a:prstGeom prst="rect">
            <a:avLst/>
          </a:prstGeom>
          <a:noFill/>
          <a:ln w="9525">
            <a:noFill/>
            <a:miter lim="800000"/>
            <a:headEnd/>
            <a:tailEnd/>
          </a:ln>
        </p:spPr>
        <p:txBody>
          <a:bodyPr>
            <a:spAutoFit/>
          </a:bodyPr>
          <a:lstStyle/>
          <a:p>
            <a:pPr>
              <a:spcBef>
                <a:spcPct val="50000"/>
              </a:spcBef>
            </a:pPr>
            <a:endParaRPr lang="en-US" sz="2800">
              <a:solidFill>
                <a:schemeClr val="tx1"/>
              </a:solidFill>
            </a:endParaRPr>
          </a:p>
        </p:txBody>
      </p:sp>
      <p:sp>
        <p:nvSpPr>
          <p:cNvPr id="648209" name="Text Box 17"/>
          <p:cNvSpPr txBox="1">
            <a:spLocks noChangeArrowheads="1"/>
          </p:cNvSpPr>
          <p:nvPr/>
        </p:nvSpPr>
        <p:spPr bwMode="auto">
          <a:xfrm>
            <a:off x="900113" y="1258888"/>
            <a:ext cx="2951162" cy="457200"/>
          </a:xfrm>
          <a:prstGeom prst="rect">
            <a:avLst/>
          </a:prstGeom>
          <a:noFill/>
          <a:ln>
            <a:noFill/>
          </a:ln>
          <a:effectLst/>
          <a:extLst/>
        </p:spPr>
        <p:txBody>
          <a:bodyPr>
            <a:spAutoFit/>
          </a:bodyPr>
          <a:lstStyle/>
          <a:p>
            <a:pPr>
              <a:spcBef>
                <a:spcPct val="50000"/>
              </a:spcBef>
              <a:defRPr/>
            </a:pPr>
            <a:r>
              <a:rPr lang="en-GB" sz="2400">
                <a:effectLst>
                  <a:outerShdw blurRad="38100" dist="38100" dir="2700000" algn="tl">
                    <a:srgbClr val="000000"/>
                  </a:outerShdw>
                </a:effectLst>
                <a:cs typeface="+mn-cs"/>
              </a:rPr>
              <a:t>Drive, excite, vitality</a:t>
            </a:r>
            <a:endParaRPr lang="en-US" sz="2400">
              <a:effectLst>
                <a:outerShdw blurRad="38100" dist="38100" dir="2700000" algn="tl">
                  <a:srgbClr val="000000"/>
                </a:outerShdw>
              </a:effectLst>
              <a:cs typeface="+mn-cs"/>
            </a:endParaRPr>
          </a:p>
        </p:txBody>
      </p:sp>
      <p:sp>
        <p:nvSpPr>
          <p:cNvPr id="654353" name="Text Box 18"/>
          <p:cNvSpPr txBox="1">
            <a:spLocks noChangeArrowheads="1"/>
          </p:cNvSpPr>
          <p:nvPr/>
        </p:nvSpPr>
        <p:spPr bwMode="auto">
          <a:xfrm>
            <a:off x="5867400" y="1125538"/>
            <a:ext cx="2449513" cy="519112"/>
          </a:xfrm>
          <a:prstGeom prst="rect">
            <a:avLst/>
          </a:prstGeom>
          <a:noFill/>
          <a:ln w="9525">
            <a:noFill/>
            <a:miter lim="800000"/>
            <a:headEnd/>
            <a:tailEnd/>
          </a:ln>
        </p:spPr>
        <p:txBody>
          <a:bodyPr>
            <a:spAutoFit/>
          </a:bodyPr>
          <a:lstStyle/>
          <a:p>
            <a:pPr>
              <a:spcBef>
                <a:spcPct val="50000"/>
              </a:spcBef>
            </a:pPr>
            <a:endParaRPr lang="en-US" sz="2800">
              <a:solidFill>
                <a:schemeClr val="tx1"/>
              </a:solidFill>
            </a:endParaRPr>
          </a:p>
        </p:txBody>
      </p:sp>
      <p:sp>
        <p:nvSpPr>
          <p:cNvPr id="648211" name="Text Box 19"/>
          <p:cNvSpPr txBox="1">
            <a:spLocks noChangeArrowheads="1"/>
          </p:cNvSpPr>
          <p:nvPr/>
        </p:nvSpPr>
        <p:spPr bwMode="auto">
          <a:xfrm>
            <a:off x="5580063" y="1125538"/>
            <a:ext cx="3563937" cy="457200"/>
          </a:xfrm>
          <a:prstGeom prst="rect">
            <a:avLst/>
          </a:prstGeom>
          <a:noFill/>
          <a:ln>
            <a:noFill/>
          </a:ln>
          <a:effectLst/>
          <a:extLst/>
        </p:spPr>
        <p:txBody>
          <a:bodyPr>
            <a:spAutoFit/>
          </a:bodyPr>
          <a:lstStyle/>
          <a:p>
            <a:pPr>
              <a:spcBef>
                <a:spcPct val="50000"/>
              </a:spcBef>
              <a:defRPr/>
            </a:pPr>
            <a:r>
              <a:rPr lang="en-GB" sz="2400">
                <a:effectLst>
                  <a:outerShdw blurRad="38100" dist="38100" dir="2700000" algn="tl">
                    <a:srgbClr val="000000"/>
                  </a:outerShdw>
                </a:effectLst>
                <a:cs typeface="+mn-cs"/>
              </a:rPr>
              <a:t>Content, safe, connected</a:t>
            </a:r>
            <a:endParaRPr lang="en-US" sz="2400">
              <a:effectLst>
                <a:outerShdw blurRad="38100" dist="38100" dir="2700000" algn="tl">
                  <a:srgbClr val="000000"/>
                </a:outerShdw>
              </a:effectLst>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5" name="WordArt 4"/>
          <p:cNvSpPr>
            <a:spLocks noChangeArrowheads="1" noChangeShapeType="1" noTextEdit="1"/>
          </p:cNvSpPr>
          <p:nvPr/>
        </p:nvSpPr>
        <p:spPr bwMode="auto">
          <a:xfrm>
            <a:off x="1547813" y="1125538"/>
            <a:ext cx="6337300" cy="424815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Lottery</a:t>
            </a:r>
          </a:p>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 $ £ $ £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49" name="Rectangle 2"/>
          <p:cNvSpPr>
            <a:spLocks noGrp="1" noChangeArrowheads="1"/>
          </p:cNvSpPr>
          <p:nvPr>
            <p:ph type="title" idx="4294967295"/>
          </p:nvPr>
        </p:nvSpPr>
        <p:spPr/>
        <p:txBody>
          <a:bodyPr/>
          <a:lstStyle/>
          <a:p>
            <a:pPr eaLnBrk="1" hangingPunct="1"/>
            <a:endParaRPr lang="en-US" smtClean="0"/>
          </a:p>
        </p:txBody>
      </p:sp>
      <p:sp>
        <p:nvSpPr>
          <p:cNvPr id="1169411" name="Rectangle 3"/>
          <p:cNvSpPr>
            <a:spLocks noGrp="1" noChangeArrowheads="1"/>
          </p:cNvSpPr>
          <p:nvPr>
            <p:ph type="body" idx="4294967295"/>
          </p:nvPr>
        </p:nvSpPr>
        <p:spPr>
          <a:xfrm>
            <a:off x="685800" y="981075"/>
            <a:ext cx="7772400" cy="5114925"/>
          </a:xfrm>
        </p:spPr>
        <p:txBody>
          <a:bodyPr/>
          <a:lstStyle/>
          <a:p>
            <a:pPr eaLnBrk="1" hangingPunct="1">
              <a:lnSpc>
                <a:spcPct val="90000"/>
              </a:lnSpc>
              <a:buFontTx/>
              <a:buNone/>
              <a:defRPr/>
            </a:pPr>
            <a:endParaRPr lang="en-US" sz="2000" dirty="0" smtClean="0"/>
          </a:p>
          <a:p>
            <a:pPr algn="ctr" eaLnBrk="1" hangingPunct="1">
              <a:lnSpc>
                <a:spcPct val="90000"/>
              </a:lnSpc>
              <a:buFontTx/>
              <a:buNone/>
              <a:defRPr/>
            </a:pPr>
            <a:r>
              <a:rPr lang="en-US" sz="6600" b="1" dirty="0" smtClean="0">
                <a:solidFill>
                  <a:schemeClr val="bg1"/>
                </a:solidFill>
                <a:effectLst>
                  <a:outerShdw blurRad="38100" dist="38100" dir="2700000" algn="tl">
                    <a:srgbClr val="000000"/>
                  </a:outerShdw>
                </a:effectLst>
                <a:latin typeface="Lucida Calligraphy" pitchFamily="66" charset="0"/>
              </a:rPr>
              <a:t>Safeness,</a:t>
            </a:r>
          </a:p>
          <a:p>
            <a:pPr algn="ctr" eaLnBrk="1" hangingPunct="1">
              <a:lnSpc>
                <a:spcPct val="90000"/>
              </a:lnSpc>
              <a:buFontTx/>
              <a:buNone/>
              <a:defRPr/>
            </a:pPr>
            <a:r>
              <a:rPr lang="en-US" sz="6600" b="1" dirty="0" smtClean="0">
                <a:solidFill>
                  <a:schemeClr val="bg1"/>
                </a:solidFill>
                <a:effectLst>
                  <a:outerShdw blurRad="38100" dist="38100" dir="2700000" algn="tl">
                    <a:srgbClr val="000000"/>
                  </a:outerShdw>
                </a:effectLst>
                <a:latin typeface="Lucida Calligraphy" pitchFamily="66" charset="0"/>
              </a:rPr>
              <a:t> Affiliation and affect regulation</a:t>
            </a:r>
          </a:p>
        </p:txBody>
      </p:sp>
      <p:pic>
        <p:nvPicPr>
          <p:cNvPr id="667651" name="Picture 4" descr="Water Lilly logo blue"/>
          <p:cNvPicPr>
            <a:picLocks noChangeAspect="1" noChangeArrowheads="1"/>
          </p:cNvPicPr>
          <p:nvPr/>
        </p:nvPicPr>
        <p:blipFill>
          <a:blip r:embed="rId2">
            <a:clrChange>
              <a:clrFrom>
                <a:srgbClr val="014590"/>
              </a:clrFrom>
              <a:clrTo>
                <a:srgbClr val="014590">
                  <a:alpha val="0"/>
                </a:srgbClr>
              </a:clrTo>
            </a:clrChange>
          </a:blip>
          <a:srcRect/>
          <a:stretch>
            <a:fillRect/>
          </a:stretch>
        </p:blipFill>
        <p:spPr bwMode="auto">
          <a:xfrm rot="-1088452">
            <a:off x="7885113" y="5734050"/>
            <a:ext cx="1008062" cy="88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8673" name="Picture 3" descr="turtle"/>
          <p:cNvPicPr>
            <a:picLocks noGrp="1" noChangeAspect="1" noChangeArrowheads="1"/>
          </p:cNvPicPr>
          <p:nvPr>
            <p:ph type="body" idx="4294967295"/>
          </p:nvPr>
        </p:nvPicPr>
        <p:blipFill>
          <a:blip r:embed="rId2"/>
          <a:srcRect/>
          <a:stretch>
            <a:fillRect/>
          </a:stretch>
        </p:blipFill>
        <p:spPr>
          <a:xfrm>
            <a:off x="900113" y="692150"/>
            <a:ext cx="2879725" cy="3024188"/>
          </a:xfrm>
        </p:spPr>
      </p:pic>
      <p:pic>
        <p:nvPicPr>
          <p:cNvPr id="668674" name="Picture 8" descr="530876321_fe7d2acf04"/>
          <p:cNvPicPr>
            <a:picLocks noChangeAspect="1" noChangeArrowheads="1"/>
          </p:cNvPicPr>
          <p:nvPr/>
        </p:nvPicPr>
        <p:blipFill>
          <a:blip r:embed="rId3"/>
          <a:srcRect/>
          <a:stretch>
            <a:fillRect/>
          </a:stretch>
        </p:blipFill>
        <p:spPr bwMode="auto">
          <a:xfrm>
            <a:off x="5292725" y="765175"/>
            <a:ext cx="2951163" cy="3024188"/>
          </a:xfrm>
          <a:prstGeom prst="rect">
            <a:avLst/>
          </a:prstGeom>
          <a:noFill/>
          <a:ln w="9525">
            <a:noFill/>
            <a:miter lim="800000"/>
            <a:headEnd/>
            <a:tailEnd/>
          </a:ln>
        </p:spPr>
      </p:pic>
      <p:pic>
        <p:nvPicPr>
          <p:cNvPr id="668675" name="Picture 4" descr="mother-holding-baby"/>
          <p:cNvPicPr>
            <a:picLocks noChangeAspect="1" noChangeArrowheads="1"/>
          </p:cNvPicPr>
          <p:nvPr/>
        </p:nvPicPr>
        <p:blipFill>
          <a:blip r:embed="rId4"/>
          <a:srcRect/>
          <a:stretch>
            <a:fillRect/>
          </a:stretch>
        </p:blipFill>
        <p:spPr bwMode="auto">
          <a:xfrm>
            <a:off x="3276600" y="3860800"/>
            <a:ext cx="2663825" cy="2808288"/>
          </a:xfrm>
          <a:prstGeom prst="rect">
            <a:avLst/>
          </a:prstGeom>
          <a:noFill/>
          <a:ln w="9525">
            <a:noFill/>
            <a:miter lim="800000"/>
            <a:headEnd/>
            <a:tailEnd/>
          </a:ln>
        </p:spPr>
      </p:pic>
      <p:sp>
        <p:nvSpPr>
          <p:cNvPr id="840710" name="Line 6"/>
          <p:cNvSpPr>
            <a:spLocks noChangeShapeType="1"/>
          </p:cNvSpPr>
          <p:nvPr/>
        </p:nvSpPr>
        <p:spPr bwMode="auto">
          <a:xfrm>
            <a:off x="4121150" y="2133600"/>
            <a:ext cx="863600" cy="0"/>
          </a:xfrm>
          <a:prstGeom prst="line">
            <a:avLst/>
          </a:prstGeom>
          <a:noFill/>
          <a:ln w="57150">
            <a:solidFill>
              <a:srgbClr val="FFFF99"/>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840711" name="Line 7"/>
          <p:cNvSpPr>
            <a:spLocks noChangeShapeType="1"/>
          </p:cNvSpPr>
          <p:nvPr/>
        </p:nvSpPr>
        <p:spPr bwMode="auto">
          <a:xfrm flipH="1">
            <a:off x="6408738" y="4278313"/>
            <a:ext cx="719137" cy="1008062"/>
          </a:xfrm>
          <a:prstGeom prst="line">
            <a:avLst/>
          </a:prstGeom>
          <a:noFill/>
          <a:ln w="57150">
            <a:solidFill>
              <a:srgbClr val="FFFF99"/>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ctrTitle" idx="4294967295"/>
          </p:nvPr>
        </p:nvSpPr>
        <p:spPr>
          <a:xfrm>
            <a:off x="1187450" y="381000"/>
            <a:ext cx="6584950" cy="455613"/>
          </a:xfrm>
        </p:spPr>
        <p:txBody>
          <a:bodyPr/>
          <a:lstStyle/>
          <a:p>
            <a:pPr eaLnBrk="1" hangingPunct="1">
              <a:defRPr/>
            </a:pPr>
            <a:r>
              <a:rPr lang="en-GB" sz="3200" b="1" smtClean="0">
                <a:solidFill>
                  <a:srgbClr val="FFFF00"/>
                </a:solidFill>
                <a:effectLst>
                  <a:outerShdw blurRad="38100" dist="38100" dir="2700000" algn="tl">
                    <a:srgbClr val="000000"/>
                  </a:outerShdw>
                </a:effectLst>
              </a:rPr>
              <a:t>Types of Affect Regulator Systems</a:t>
            </a:r>
          </a:p>
        </p:txBody>
      </p:sp>
      <p:sp>
        <p:nvSpPr>
          <p:cNvPr id="648195" name="Oval 3"/>
          <p:cNvSpPr>
            <a:spLocks noChangeArrowheads="1"/>
          </p:cNvSpPr>
          <p:nvPr/>
        </p:nvSpPr>
        <p:spPr bwMode="auto">
          <a:xfrm>
            <a:off x="539750" y="1773238"/>
            <a:ext cx="3240088" cy="2303462"/>
          </a:xfrm>
          <a:prstGeom prst="ellipse">
            <a:avLst/>
          </a:prstGeom>
          <a:solidFill>
            <a:schemeClr val="bg1"/>
          </a:solidFill>
          <a:ln w="9525">
            <a:solidFill>
              <a:schemeClr val="tx1"/>
            </a:solidFill>
            <a:round/>
            <a:headEnd/>
            <a:tailEnd/>
          </a:ln>
          <a:effectLst/>
          <a:extLst/>
        </p:spPr>
        <p:txBody>
          <a:bodyPr wrap="none" anchor="ct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70723" name="Oval 4"/>
          <p:cNvSpPr>
            <a:spLocks noChangeArrowheads="1"/>
          </p:cNvSpPr>
          <p:nvPr/>
        </p:nvSpPr>
        <p:spPr bwMode="auto">
          <a:xfrm>
            <a:off x="5435600" y="1628775"/>
            <a:ext cx="3240088" cy="2160588"/>
          </a:xfrm>
          <a:prstGeom prst="ellipse">
            <a:avLst/>
          </a:prstGeom>
          <a:solidFill>
            <a:schemeClr val="bg1"/>
          </a:solidFill>
          <a:ln w="9525">
            <a:solidFill>
              <a:schemeClr val="tx1"/>
            </a:solidFill>
            <a:round/>
            <a:headEnd/>
            <a:tailEnd/>
          </a:ln>
        </p:spPr>
        <p:txBody>
          <a:bodyPr wrap="none" anchor="ctr"/>
          <a:lstStyle/>
          <a:p>
            <a:pPr algn="ctr"/>
            <a:endParaRPr lang="en-US" sz="1200" b="0">
              <a:solidFill>
                <a:srgbClr val="000066"/>
              </a:solidFill>
            </a:endParaRPr>
          </a:p>
        </p:txBody>
      </p:sp>
      <p:sp>
        <p:nvSpPr>
          <p:cNvPr id="670724" name="Text Box 5"/>
          <p:cNvSpPr txBox="1">
            <a:spLocks noChangeArrowheads="1"/>
          </p:cNvSpPr>
          <p:nvPr/>
        </p:nvSpPr>
        <p:spPr bwMode="auto">
          <a:xfrm>
            <a:off x="827088" y="2060575"/>
            <a:ext cx="2667000" cy="1920875"/>
          </a:xfrm>
          <a:prstGeom prst="rect">
            <a:avLst/>
          </a:prstGeom>
          <a:noFill/>
          <a:ln w="9525">
            <a:noFill/>
            <a:miter lim="800000"/>
            <a:headEnd/>
            <a:tailEnd/>
          </a:ln>
        </p:spPr>
        <p:txBody>
          <a:bodyPr>
            <a:spAutoFit/>
          </a:bodyPr>
          <a:lstStyle/>
          <a:p>
            <a:pPr algn="ctr">
              <a:spcBef>
                <a:spcPct val="50000"/>
              </a:spcBef>
            </a:pPr>
            <a:r>
              <a:rPr lang="en-GB">
                <a:solidFill>
                  <a:srgbClr val="3B1BF9"/>
                </a:solidFill>
              </a:rPr>
              <a:t>Incentive/resource- focused</a:t>
            </a:r>
          </a:p>
          <a:p>
            <a:pPr algn="ctr">
              <a:spcBef>
                <a:spcPct val="50000"/>
              </a:spcBef>
            </a:pPr>
            <a:r>
              <a:rPr lang="en-GB">
                <a:solidFill>
                  <a:srgbClr val="3B1BF9"/>
                </a:solidFill>
              </a:rPr>
              <a:t>Wanting, pursuing, achieving</a:t>
            </a:r>
          </a:p>
          <a:p>
            <a:pPr algn="ctr">
              <a:spcBef>
                <a:spcPct val="50000"/>
              </a:spcBef>
            </a:pPr>
            <a:r>
              <a:rPr lang="en-GB">
                <a:solidFill>
                  <a:srgbClr val="3B1BF9"/>
                </a:solidFill>
              </a:rPr>
              <a:t> Activating</a:t>
            </a:r>
          </a:p>
        </p:txBody>
      </p:sp>
      <p:sp>
        <p:nvSpPr>
          <p:cNvPr id="670725" name="Text Box 6"/>
          <p:cNvSpPr txBox="1">
            <a:spLocks noChangeArrowheads="1"/>
          </p:cNvSpPr>
          <p:nvPr/>
        </p:nvSpPr>
        <p:spPr bwMode="auto">
          <a:xfrm>
            <a:off x="5580063" y="1773238"/>
            <a:ext cx="2833687" cy="1798637"/>
          </a:xfrm>
          <a:prstGeom prst="rect">
            <a:avLst/>
          </a:prstGeom>
          <a:noFill/>
          <a:ln w="9525">
            <a:noFill/>
            <a:miter lim="800000"/>
            <a:headEnd/>
            <a:tailEnd/>
          </a:ln>
        </p:spPr>
        <p:txBody>
          <a:bodyPr>
            <a:spAutoFit/>
          </a:bodyPr>
          <a:lstStyle/>
          <a:p>
            <a:pPr algn="ctr"/>
            <a:r>
              <a:rPr lang="en-GB">
                <a:solidFill>
                  <a:srgbClr val="339933"/>
                </a:solidFill>
              </a:rPr>
              <a:t>Non-wanting/</a:t>
            </a:r>
          </a:p>
          <a:p>
            <a:pPr algn="ctr"/>
            <a:r>
              <a:rPr lang="en-GB">
                <a:solidFill>
                  <a:srgbClr val="339933"/>
                </a:solidFill>
              </a:rPr>
              <a:t>Affiliative focused</a:t>
            </a:r>
          </a:p>
          <a:p>
            <a:pPr algn="ctr"/>
            <a:endParaRPr lang="en-GB">
              <a:solidFill>
                <a:srgbClr val="339933"/>
              </a:solidFill>
            </a:endParaRPr>
          </a:p>
          <a:p>
            <a:pPr algn="ctr"/>
            <a:r>
              <a:rPr lang="en-GB">
                <a:solidFill>
                  <a:srgbClr val="339933"/>
                </a:solidFill>
              </a:rPr>
              <a:t>Safeness-kindness</a:t>
            </a:r>
          </a:p>
          <a:p>
            <a:pPr algn="ctr"/>
            <a:endParaRPr lang="en-GB" sz="1200">
              <a:solidFill>
                <a:srgbClr val="339933"/>
              </a:solidFill>
            </a:endParaRPr>
          </a:p>
          <a:p>
            <a:pPr algn="ctr"/>
            <a:r>
              <a:rPr lang="en-GB">
                <a:solidFill>
                  <a:srgbClr val="339933"/>
                </a:solidFill>
              </a:rPr>
              <a:t>Soothing</a:t>
            </a:r>
          </a:p>
        </p:txBody>
      </p:sp>
      <p:sp>
        <p:nvSpPr>
          <p:cNvPr id="670726" name="Oval 7"/>
          <p:cNvSpPr>
            <a:spLocks noChangeArrowheads="1"/>
          </p:cNvSpPr>
          <p:nvPr/>
        </p:nvSpPr>
        <p:spPr bwMode="auto">
          <a:xfrm>
            <a:off x="2771775" y="3933825"/>
            <a:ext cx="3816350" cy="2232025"/>
          </a:xfrm>
          <a:prstGeom prst="ellipse">
            <a:avLst/>
          </a:prstGeom>
          <a:solidFill>
            <a:schemeClr val="bg1"/>
          </a:solidFill>
          <a:ln w="9525">
            <a:solidFill>
              <a:schemeClr val="tx1"/>
            </a:solidFill>
            <a:round/>
            <a:headEnd/>
            <a:tailEnd/>
          </a:ln>
        </p:spPr>
        <p:txBody>
          <a:bodyPr wrap="none" anchor="ctr"/>
          <a:lstStyle/>
          <a:p>
            <a:pPr algn="ctr"/>
            <a:r>
              <a:rPr lang="en-GB">
                <a:solidFill>
                  <a:srgbClr val="800000"/>
                </a:solidFill>
              </a:rPr>
              <a:t>Threat-focused </a:t>
            </a:r>
          </a:p>
          <a:p>
            <a:pPr algn="ctr"/>
            <a:endParaRPr lang="en-GB" sz="1600">
              <a:solidFill>
                <a:srgbClr val="800000"/>
              </a:solidFill>
            </a:endParaRPr>
          </a:p>
          <a:p>
            <a:pPr algn="ctr"/>
            <a:r>
              <a:rPr lang="en-GB">
                <a:solidFill>
                  <a:srgbClr val="800000"/>
                </a:solidFill>
              </a:rPr>
              <a:t>Protection and</a:t>
            </a:r>
          </a:p>
          <a:p>
            <a:pPr algn="ctr">
              <a:lnSpc>
                <a:spcPct val="130000"/>
              </a:lnSpc>
            </a:pPr>
            <a:r>
              <a:rPr lang="en-GB">
                <a:solidFill>
                  <a:srgbClr val="800000"/>
                </a:solidFill>
              </a:rPr>
              <a:t>Safety-seeking</a:t>
            </a:r>
          </a:p>
          <a:p>
            <a:pPr algn="ctr">
              <a:lnSpc>
                <a:spcPct val="130000"/>
              </a:lnSpc>
            </a:pPr>
            <a:r>
              <a:rPr lang="en-GB">
                <a:solidFill>
                  <a:srgbClr val="800000"/>
                </a:solidFill>
              </a:rPr>
              <a:t>Activating/inhibiting</a:t>
            </a:r>
          </a:p>
        </p:txBody>
      </p:sp>
      <p:sp>
        <p:nvSpPr>
          <p:cNvPr id="648200" name="Line 8"/>
          <p:cNvSpPr>
            <a:spLocks noChangeShapeType="1"/>
          </p:cNvSpPr>
          <p:nvPr/>
        </p:nvSpPr>
        <p:spPr bwMode="auto">
          <a:xfrm>
            <a:off x="3924300" y="3068638"/>
            <a:ext cx="1447800" cy="0"/>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48201" name="Line 9"/>
          <p:cNvSpPr>
            <a:spLocks noChangeShapeType="1"/>
          </p:cNvSpPr>
          <p:nvPr/>
        </p:nvSpPr>
        <p:spPr bwMode="auto">
          <a:xfrm flipH="1">
            <a:off x="3851275" y="2565400"/>
            <a:ext cx="1368425" cy="0"/>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48202" name="Line 10"/>
          <p:cNvSpPr>
            <a:spLocks noChangeShapeType="1"/>
          </p:cNvSpPr>
          <p:nvPr/>
        </p:nvSpPr>
        <p:spPr bwMode="auto">
          <a:xfrm>
            <a:off x="2339975" y="4149725"/>
            <a:ext cx="503238" cy="504825"/>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48203" name="Line 11"/>
          <p:cNvSpPr>
            <a:spLocks noChangeShapeType="1"/>
          </p:cNvSpPr>
          <p:nvPr/>
        </p:nvSpPr>
        <p:spPr bwMode="auto">
          <a:xfrm flipH="1" flipV="1">
            <a:off x="2771775" y="4005263"/>
            <a:ext cx="358775" cy="360362"/>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48204" name="Line 12"/>
          <p:cNvSpPr>
            <a:spLocks noChangeShapeType="1"/>
          </p:cNvSpPr>
          <p:nvPr/>
        </p:nvSpPr>
        <p:spPr bwMode="auto">
          <a:xfrm flipH="1">
            <a:off x="6227763" y="3789363"/>
            <a:ext cx="503237" cy="576262"/>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48205" name="Line 13"/>
          <p:cNvSpPr>
            <a:spLocks noChangeShapeType="1"/>
          </p:cNvSpPr>
          <p:nvPr/>
        </p:nvSpPr>
        <p:spPr bwMode="auto">
          <a:xfrm flipV="1">
            <a:off x="5867400" y="3644900"/>
            <a:ext cx="360363" cy="360363"/>
          </a:xfrm>
          <a:prstGeom prst="line">
            <a:avLst/>
          </a:prstGeom>
          <a:noFill/>
          <a:ln w="38100">
            <a:solidFill>
              <a:srgbClr val="FFFFCC"/>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670733" name="Text Box 14"/>
          <p:cNvSpPr txBox="1">
            <a:spLocks noChangeArrowheads="1"/>
          </p:cNvSpPr>
          <p:nvPr/>
        </p:nvSpPr>
        <p:spPr bwMode="auto">
          <a:xfrm>
            <a:off x="2987675" y="6154738"/>
            <a:ext cx="3816350" cy="519112"/>
          </a:xfrm>
          <a:prstGeom prst="rect">
            <a:avLst/>
          </a:prstGeom>
          <a:noFill/>
          <a:ln w="9525">
            <a:noFill/>
            <a:miter lim="800000"/>
            <a:headEnd/>
            <a:tailEnd/>
          </a:ln>
        </p:spPr>
        <p:txBody>
          <a:bodyPr>
            <a:spAutoFit/>
          </a:bodyPr>
          <a:lstStyle/>
          <a:p>
            <a:pPr>
              <a:spcBef>
                <a:spcPct val="50000"/>
              </a:spcBef>
            </a:pPr>
            <a:endParaRPr lang="en-US" sz="2800">
              <a:solidFill>
                <a:schemeClr val="tx1"/>
              </a:solidFill>
            </a:endParaRPr>
          </a:p>
        </p:txBody>
      </p:sp>
      <p:sp>
        <p:nvSpPr>
          <p:cNvPr id="648207" name="Text Box 15"/>
          <p:cNvSpPr txBox="1">
            <a:spLocks noChangeArrowheads="1"/>
          </p:cNvSpPr>
          <p:nvPr/>
        </p:nvSpPr>
        <p:spPr bwMode="auto">
          <a:xfrm>
            <a:off x="2987675" y="6092825"/>
            <a:ext cx="3384550" cy="457200"/>
          </a:xfrm>
          <a:prstGeom prst="rect">
            <a:avLst/>
          </a:prstGeom>
          <a:noFill/>
          <a:ln>
            <a:noFill/>
          </a:ln>
          <a:effectLst/>
          <a:extLst/>
        </p:spPr>
        <p:txBody>
          <a:bodyPr>
            <a:spAutoFit/>
          </a:bodyPr>
          <a:lstStyle/>
          <a:p>
            <a:pPr>
              <a:spcBef>
                <a:spcPct val="50000"/>
              </a:spcBef>
              <a:defRPr/>
            </a:pPr>
            <a:r>
              <a:rPr lang="en-GB" sz="2400">
                <a:effectLst>
                  <a:outerShdw blurRad="38100" dist="38100" dir="2700000" algn="tl">
                    <a:srgbClr val="000000"/>
                  </a:outerShdw>
                </a:effectLst>
                <a:cs typeface="+mn-cs"/>
              </a:rPr>
              <a:t>Anger, anxiety, disgust</a:t>
            </a:r>
            <a:endParaRPr lang="en-US" sz="2400">
              <a:effectLst>
                <a:outerShdw blurRad="38100" dist="38100" dir="2700000" algn="tl">
                  <a:srgbClr val="000000"/>
                </a:outerShdw>
              </a:effectLst>
              <a:cs typeface="+mn-cs"/>
            </a:endParaRPr>
          </a:p>
        </p:txBody>
      </p:sp>
      <p:sp>
        <p:nvSpPr>
          <p:cNvPr id="670735" name="Text Box 16"/>
          <p:cNvSpPr txBox="1">
            <a:spLocks noChangeArrowheads="1"/>
          </p:cNvSpPr>
          <p:nvPr/>
        </p:nvSpPr>
        <p:spPr bwMode="auto">
          <a:xfrm>
            <a:off x="1187450" y="1330325"/>
            <a:ext cx="2089150" cy="519113"/>
          </a:xfrm>
          <a:prstGeom prst="rect">
            <a:avLst/>
          </a:prstGeom>
          <a:noFill/>
          <a:ln w="9525">
            <a:noFill/>
            <a:miter lim="800000"/>
            <a:headEnd/>
            <a:tailEnd/>
          </a:ln>
        </p:spPr>
        <p:txBody>
          <a:bodyPr>
            <a:spAutoFit/>
          </a:bodyPr>
          <a:lstStyle/>
          <a:p>
            <a:pPr>
              <a:spcBef>
                <a:spcPct val="50000"/>
              </a:spcBef>
            </a:pPr>
            <a:endParaRPr lang="en-US" sz="2800">
              <a:solidFill>
                <a:schemeClr val="tx1"/>
              </a:solidFill>
            </a:endParaRPr>
          </a:p>
        </p:txBody>
      </p:sp>
      <p:sp>
        <p:nvSpPr>
          <p:cNvPr id="648209" name="Text Box 17"/>
          <p:cNvSpPr txBox="1">
            <a:spLocks noChangeArrowheads="1"/>
          </p:cNvSpPr>
          <p:nvPr/>
        </p:nvSpPr>
        <p:spPr bwMode="auto">
          <a:xfrm>
            <a:off x="900113" y="1258888"/>
            <a:ext cx="2951162" cy="457200"/>
          </a:xfrm>
          <a:prstGeom prst="rect">
            <a:avLst/>
          </a:prstGeom>
          <a:noFill/>
          <a:ln>
            <a:noFill/>
          </a:ln>
          <a:effectLst/>
          <a:extLst/>
        </p:spPr>
        <p:txBody>
          <a:bodyPr>
            <a:spAutoFit/>
          </a:bodyPr>
          <a:lstStyle/>
          <a:p>
            <a:pPr>
              <a:spcBef>
                <a:spcPct val="50000"/>
              </a:spcBef>
              <a:defRPr/>
            </a:pPr>
            <a:r>
              <a:rPr lang="en-GB" sz="2400">
                <a:effectLst>
                  <a:outerShdw blurRad="38100" dist="38100" dir="2700000" algn="tl">
                    <a:srgbClr val="000000"/>
                  </a:outerShdw>
                </a:effectLst>
                <a:cs typeface="+mn-cs"/>
              </a:rPr>
              <a:t>Drive, excite, vitality</a:t>
            </a:r>
            <a:endParaRPr lang="en-US" sz="2400">
              <a:effectLst>
                <a:outerShdw blurRad="38100" dist="38100" dir="2700000" algn="tl">
                  <a:srgbClr val="000000"/>
                </a:outerShdw>
              </a:effectLst>
              <a:cs typeface="+mn-cs"/>
            </a:endParaRPr>
          </a:p>
        </p:txBody>
      </p:sp>
      <p:sp>
        <p:nvSpPr>
          <p:cNvPr id="670737" name="Text Box 18"/>
          <p:cNvSpPr txBox="1">
            <a:spLocks noChangeArrowheads="1"/>
          </p:cNvSpPr>
          <p:nvPr/>
        </p:nvSpPr>
        <p:spPr bwMode="auto">
          <a:xfrm>
            <a:off x="5867400" y="1125538"/>
            <a:ext cx="2449513" cy="519112"/>
          </a:xfrm>
          <a:prstGeom prst="rect">
            <a:avLst/>
          </a:prstGeom>
          <a:noFill/>
          <a:ln w="9525">
            <a:noFill/>
            <a:miter lim="800000"/>
            <a:headEnd/>
            <a:tailEnd/>
          </a:ln>
        </p:spPr>
        <p:txBody>
          <a:bodyPr>
            <a:spAutoFit/>
          </a:bodyPr>
          <a:lstStyle/>
          <a:p>
            <a:pPr>
              <a:spcBef>
                <a:spcPct val="50000"/>
              </a:spcBef>
            </a:pPr>
            <a:endParaRPr lang="en-US" sz="2800">
              <a:solidFill>
                <a:schemeClr val="tx1"/>
              </a:solidFill>
            </a:endParaRPr>
          </a:p>
        </p:txBody>
      </p:sp>
      <p:sp>
        <p:nvSpPr>
          <p:cNvPr id="648211" name="Text Box 19"/>
          <p:cNvSpPr txBox="1">
            <a:spLocks noChangeArrowheads="1"/>
          </p:cNvSpPr>
          <p:nvPr/>
        </p:nvSpPr>
        <p:spPr bwMode="auto">
          <a:xfrm>
            <a:off x="5580063" y="1125538"/>
            <a:ext cx="3563937" cy="457200"/>
          </a:xfrm>
          <a:prstGeom prst="rect">
            <a:avLst/>
          </a:prstGeom>
          <a:noFill/>
          <a:ln>
            <a:noFill/>
          </a:ln>
          <a:effectLst/>
          <a:extLst/>
        </p:spPr>
        <p:txBody>
          <a:bodyPr>
            <a:spAutoFit/>
          </a:bodyPr>
          <a:lstStyle/>
          <a:p>
            <a:pPr>
              <a:spcBef>
                <a:spcPct val="50000"/>
              </a:spcBef>
              <a:defRPr/>
            </a:pPr>
            <a:r>
              <a:rPr lang="en-GB" sz="2400">
                <a:effectLst>
                  <a:outerShdw blurRad="38100" dist="38100" dir="2700000" algn="tl">
                    <a:srgbClr val="000000"/>
                  </a:outerShdw>
                </a:effectLst>
                <a:cs typeface="+mn-cs"/>
              </a:rPr>
              <a:t>Content, safe, connected</a:t>
            </a:r>
            <a:endParaRPr lang="en-US" sz="2400">
              <a:effectLst>
                <a:outerShdw blurRad="38100" dist="38100" dir="2700000" algn="tl">
                  <a:srgbClr val="000000"/>
                </a:outerShdw>
              </a:effectLs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ctrTitle" idx="4294967295"/>
          </p:nvPr>
        </p:nvSpPr>
        <p:spPr>
          <a:xfrm>
            <a:off x="901700" y="1268413"/>
            <a:ext cx="7737475" cy="3673475"/>
          </a:xfrm>
        </p:spPr>
        <p:txBody>
          <a:bodyPr/>
          <a:lstStyle/>
          <a:p>
            <a:pPr eaLnBrk="1" hangingPunct="1">
              <a:defRPr/>
            </a:pPr>
            <a:r>
              <a:rPr lang="en-GB" sz="8000" b="1" i="1" dirty="0" smtClean="0">
                <a:solidFill>
                  <a:srgbClr val="FFFF00"/>
                </a:solidFill>
                <a:effectLst>
                  <a:outerShdw blurRad="38100" dist="38100" dir="2700000" algn="tl">
                    <a:srgbClr val="000000"/>
                  </a:outerShdw>
                </a:effectLst>
                <a:latin typeface="+mn-lt"/>
              </a:rPr>
              <a:t>Compassion</a:t>
            </a:r>
            <a:r>
              <a:rPr lang="en-GB" sz="5400" b="1" i="1" dirty="0" smtClean="0">
                <a:solidFill>
                  <a:srgbClr val="FFFF00"/>
                </a:solidFill>
                <a:effectLst>
                  <a:outerShdw blurRad="38100" dist="38100" dir="2700000" algn="tl">
                    <a:srgbClr val="000000"/>
                  </a:outerShdw>
                </a:effectLst>
                <a:latin typeface="+mn-lt"/>
              </a:rPr>
              <a:t>: </a:t>
            </a:r>
            <a:br>
              <a:rPr lang="en-GB" sz="5400" b="1" i="1" dirty="0" smtClean="0">
                <a:solidFill>
                  <a:srgbClr val="FFFF00"/>
                </a:solidFill>
                <a:effectLst>
                  <a:outerShdw blurRad="38100" dist="38100" dir="2700000" algn="tl">
                    <a:srgbClr val="000000"/>
                  </a:outerShdw>
                </a:effectLst>
                <a:latin typeface="+mn-lt"/>
              </a:rPr>
            </a:br>
            <a:r>
              <a:rPr lang="en-GB" sz="5400" b="1" i="1" dirty="0" smtClean="0">
                <a:solidFill>
                  <a:srgbClr val="FFFF00"/>
                </a:solidFill>
                <a:effectLst>
                  <a:outerShdw blurRad="38100" dist="38100" dir="2700000" algn="tl">
                    <a:srgbClr val="000000"/>
                  </a:outerShdw>
                </a:effectLst>
                <a:latin typeface="+mn-lt"/>
              </a:rPr>
              <a:t>Challenges of Our Evolved Brain</a:t>
            </a:r>
            <a:br>
              <a:rPr lang="en-GB" sz="5400" b="1" i="1" dirty="0" smtClean="0">
                <a:solidFill>
                  <a:srgbClr val="FFFF00"/>
                </a:solidFill>
                <a:effectLst>
                  <a:outerShdw blurRad="38100" dist="38100" dir="2700000" algn="tl">
                    <a:srgbClr val="000000"/>
                  </a:outerShdw>
                </a:effectLst>
                <a:latin typeface="+mn-lt"/>
              </a:rPr>
            </a:br>
            <a:r>
              <a:rPr lang="en-GB" sz="5400" b="1" i="1" dirty="0" smtClean="0">
                <a:solidFill>
                  <a:srgbClr val="FFFF00"/>
                </a:solidFill>
                <a:effectLst>
                  <a:outerShdw blurRad="38100" dist="38100" dir="2700000" algn="tl">
                    <a:srgbClr val="000000"/>
                  </a:outerShdw>
                </a:effectLst>
                <a:latin typeface="+mn-lt"/>
              </a:rPr>
              <a:t>and the </a:t>
            </a:r>
            <a:br>
              <a:rPr lang="en-GB" sz="5400" b="1" i="1" dirty="0" smtClean="0">
                <a:solidFill>
                  <a:srgbClr val="FFFF00"/>
                </a:solidFill>
                <a:effectLst>
                  <a:outerShdw blurRad="38100" dist="38100" dir="2700000" algn="tl">
                    <a:srgbClr val="000000"/>
                  </a:outerShdw>
                </a:effectLst>
                <a:latin typeface="+mn-lt"/>
              </a:rPr>
            </a:br>
            <a:r>
              <a:rPr lang="en-GB" sz="5400" b="1" i="1" dirty="0" smtClean="0">
                <a:solidFill>
                  <a:srgbClr val="FFFF00"/>
                </a:solidFill>
                <a:effectLst>
                  <a:outerShdw blurRad="38100" dist="38100" dir="2700000" algn="tl">
                    <a:srgbClr val="000000"/>
                  </a:outerShdw>
                </a:effectLst>
                <a:latin typeface="+mn-lt"/>
              </a:rPr>
              <a:t>Distressed Mind</a:t>
            </a:r>
          </a:p>
        </p:txBody>
      </p:sp>
      <p:sp>
        <p:nvSpPr>
          <p:cNvPr id="696323" name="Rectangle 3"/>
          <p:cNvSpPr>
            <a:spLocks noGrp="1" noChangeArrowheads="1"/>
          </p:cNvSpPr>
          <p:nvPr>
            <p:ph type="subTitle" idx="4294967295"/>
          </p:nvPr>
        </p:nvSpPr>
        <p:spPr>
          <a:xfrm>
            <a:off x="468313" y="4437063"/>
            <a:ext cx="6624637" cy="2159000"/>
          </a:xfrm>
        </p:spPr>
        <p:txBody>
          <a:bodyPr/>
          <a:lstStyle/>
          <a:p>
            <a:pPr marL="0" indent="0" algn="just" eaLnBrk="1" hangingPunct="1">
              <a:lnSpc>
                <a:spcPct val="80000"/>
              </a:lnSpc>
              <a:buFontTx/>
              <a:buNone/>
              <a:defRPr/>
            </a:pPr>
            <a:endParaRPr lang="en-GB" sz="2800" b="1" dirty="0" smtClean="0">
              <a:solidFill>
                <a:schemeClr val="bg1"/>
              </a:solidFill>
              <a:effectLst>
                <a:outerShdw blurRad="38100" dist="38100" dir="2700000" algn="tl">
                  <a:srgbClr val="000000"/>
                </a:outerShdw>
              </a:effectLst>
            </a:endParaRPr>
          </a:p>
          <a:p>
            <a:pPr marL="0" indent="0" algn="just" eaLnBrk="1" hangingPunct="1">
              <a:lnSpc>
                <a:spcPct val="80000"/>
              </a:lnSpc>
              <a:buFontTx/>
              <a:buNone/>
              <a:defRPr/>
            </a:pPr>
            <a:endParaRPr lang="en-GB" sz="3600" b="1" dirty="0" smtClean="0">
              <a:solidFill>
                <a:srgbClr val="FFFF66"/>
              </a:solidFill>
              <a:effectLst>
                <a:outerShdw blurRad="38100" dist="38100" dir="2700000" algn="tl">
                  <a:srgbClr val="000000"/>
                </a:outerShdw>
              </a:effectLst>
            </a:endParaRPr>
          </a:p>
        </p:txBody>
      </p:sp>
      <p:pic>
        <p:nvPicPr>
          <p:cNvPr id="142339" name="Picture 4" descr="Water Lilly logo blue"/>
          <p:cNvPicPr>
            <a:picLocks noChangeAspect="1" noChangeArrowheads="1"/>
          </p:cNvPicPr>
          <p:nvPr/>
        </p:nvPicPr>
        <p:blipFill>
          <a:blip r:embed="rId3">
            <a:clrChange>
              <a:clrFrom>
                <a:srgbClr val="014590"/>
              </a:clrFrom>
              <a:clrTo>
                <a:srgbClr val="014590">
                  <a:alpha val="0"/>
                </a:srgbClr>
              </a:clrTo>
            </a:clrChange>
          </a:blip>
          <a:srcRect/>
          <a:stretch>
            <a:fillRect/>
          </a:stretch>
        </p:blipFill>
        <p:spPr bwMode="auto">
          <a:xfrm rot="-1088452">
            <a:off x="8135938" y="5975350"/>
            <a:ext cx="1008062" cy="882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99" name="Rectangle 2"/>
          <p:cNvSpPr>
            <a:spLocks noGrp="1" noChangeArrowheads="1"/>
          </p:cNvSpPr>
          <p:nvPr>
            <p:ph type="ctrTitle" idx="4294967295"/>
          </p:nvPr>
        </p:nvSpPr>
        <p:spPr>
          <a:xfrm>
            <a:off x="685800" y="838200"/>
            <a:ext cx="7772400" cy="457200"/>
          </a:xfrm>
        </p:spPr>
        <p:txBody>
          <a:bodyPr/>
          <a:lstStyle/>
          <a:p>
            <a:pPr eaLnBrk="1" hangingPunct="1"/>
            <a:endParaRPr lang="en-US" b="1" smtClean="0">
              <a:solidFill>
                <a:srgbClr val="A50021"/>
              </a:solidFill>
            </a:endParaRPr>
          </a:p>
        </p:txBody>
      </p:sp>
      <p:sp>
        <p:nvSpPr>
          <p:cNvPr id="333900" name="Rectangle 3"/>
          <p:cNvSpPr>
            <a:spLocks noGrp="1" noChangeArrowheads="1"/>
          </p:cNvSpPr>
          <p:nvPr>
            <p:ph type="subTitle" idx="4294967295"/>
          </p:nvPr>
        </p:nvSpPr>
        <p:spPr>
          <a:xfrm>
            <a:off x="1371600" y="1981200"/>
            <a:ext cx="6553200" cy="4114800"/>
          </a:xfrm>
        </p:spPr>
        <p:txBody>
          <a:bodyPr/>
          <a:lstStyle/>
          <a:p>
            <a:pPr marL="0" indent="0" eaLnBrk="1" hangingPunct="1">
              <a:buFontTx/>
              <a:buNone/>
            </a:pPr>
            <a:endParaRPr lang="en-US" b="1" smtClean="0">
              <a:solidFill>
                <a:srgbClr val="000066"/>
              </a:solidFill>
            </a:endParaRPr>
          </a:p>
        </p:txBody>
      </p:sp>
      <p:sp>
        <p:nvSpPr>
          <p:cNvPr id="333901" name="Rectangle 4"/>
          <p:cNvSpPr>
            <a:spLocks noChangeArrowheads="1"/>
          </p:cNvSpPr>
          <p:nvPr/>
        </p:nvSpPr>
        <p:spPr bwMode="auto">
          <a:xfrm>
            <a:off x="685800" y="533400"/>
            <a:ext cx="7772400" cy="304800"/>
          </a:xfrm>
          <a:prstGeom prst="rect">
            <a:avLst/>
          </a:prstGeom>
          <a:noFill/>
          <a:ln w="9525">
            <a:noFill/>
            <a:miter lim="800000"/>
            <a:headEnd/>
            <a:tailEnd/>
          </a:ln>
        </p:spPr>
        <p:txBody>
          <a:bodyPr anchor="ctr"/>
          <a:lstStyle/>
          <a:p>
            <a:pPr algn="ctr"/>
            <a:endParaRPr lang="en-US" sz="3600">
              <a:solidFill>
                <a:srgbClr val="A50021"/>
              </a:solidFill>
            </a:endParaRPr>
          </a:p>
        </p:txBody>
      </p:sp>
      <p:graphicFrame>
        <p:nvGraphicFramePr>
          <p:cNvPr id="333898" name="Object 74" descr="Parchment"/>
          <p:cNvGraphicFramePr>
            <a:graphicFrameLocks noChangeAspect="1"/>
          </p:cNvGraphicFramePr>
          <p:nvPr/>
        </p:nvGraphicFramePr>
        <p:xfrm>
          <a:off x="0" y="-171450"/>
          <a:ext cx="9324975" cy="7029450"/>
        </p:xfrm>
        <a:graphic>
          <a:graphicData uri="http://schemas.openxmlformats.org/presentationml/2006/ole">
            <mc:AlternateContent xmlns:mc="http://schemas.openxmlformats.org/markup-compatibility/2006">
              <mc:Choice xmlns:v="urn:schemas-microsoft-com:vml" Requires="v">
                <p:oleObj spid="_x0000_s333899" name="Bitmap Image" r:id="rId4" imgW="8419048" imgH="5915851" progId="PBrush">
                  <p:embed/>
                </p:oleObj>
              </mc:Choice>
              <mc:Fallback>
                <p:oleObj name="Bitmap Image" r:id="rId4" imgW="8419048" imgH="5915851" progId="PBrush">
                  <p:embed/>
                  <p:pic>
                    <p:nvPicPr>
                      <p:cNvPr id="0" name="Picture 74" descr="Parch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1450"/>
                        <a:ext cx="9324975" cy="7029450"/>
                      </a:xfrm>
                      <a:prstGeom prst="rect">
                        <a:avLst/>
                      </a:prstGeom>
                      <a:blipFill dpi="0" rotWithShape="0">
                        <a:blip r:embed="rId6"/>
                        <a:srcRect/>
                        <a:tile tx="0" ty="0" sx="100000" sy="100000" flip="none" algn="tl"/>
                      </a:bli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3902" name="Text Box 7"/>
          <p:cNvSpPr txBox="1">
            <a:spLocks noChangeArrowheads="1"/>
          </p:cNvSpPr>
          <p:nvPr/>
        </p:nvSpPr>
        <p:spPr bwMode="auto">
          <a:xfrm>
            <a:off x="3505200" y="1260475"/>
            <a:ext cx="1371600" cy="457200"/>
          </a:xfrm>
          <a:prstGeom prst="rect">
            <a:avLst/>
          </a:prstGeom>
          <a:noFill/>
          <a:ln w="9525">
            <a:noFill/>
            <a:miter lim="800000"/>
            <a:headEnd/>
            <a:tailEnd/>
          </a:ln>
        </p:spPr>
        <p:txBody>
          <a:bodyPr>
            <a:spAutoFit/>
          </a:bodyPr>
          <a:lstStyle/>
          <a:p>
            <a:endParaRPr lang="en-US" sz="2400" b="0">
              <a:solidFill>
                <a:schemeClr val="tx1"/>
              </a:solidFill>
            </a:endParaRPr>
          </a:p>
        </p:txBody>
      </p:sp>
      <p:sp>
        <p:nvSpPr>
          <p:cNvPr id="333903" name="Text Box 8"/>
          <p:cNvSpPr txBox="1">
            <a:spLocks noChangeArrowheads="1"/>
          </p:cNvSpPr>
          <p:nvPr/>
        </p:nvSpPr>
        <p:spPr bwMode="auto">
          <a:xfrm>
            <a:off x="3527425" y="3505200"/>
            <a:ext cx="1577975" cy="457200"/>
          </a:xfrm>
          <a:prstGeom prst="rect">
            <a:avLst/>
          </a:prstGeom>
          <a:noFill/>
          <a:ln w="9525">
            <a:noFill/>
            <a:miter lim="800000"/>
            <a:headEnd/>
            <a:tailEnd/>
          </a:ln>
        </p:spPr>
        <p:txBody>
          <a:bodyPr>
            <a:spAutoFit/>
          </a:bodyPr>
          <a:lstStyle/>
          <a:p>
            <a:pPr>
              <a:spcBef>
                <a:spcPct val="50000"/>
              </a:spcBef>
            </a:pPr>
            <a:endParaRPr lang="en-US" sz="2400" b="0">
              <a:solidFill>
                <a:schemeClr val="tx1"/>
              </a:solidFill>
            </a:endParaRPr>
          </a:p>
        </p:txBody>
      </p:sp>
      <p:sp>
        <p:nvSpPr>
          <p:cNvPr id="333904" name="Text Box 11"/>
          <p:cNvSpPr txBox="1">
            <a:spLocks noChangeArrowheads="1"/>
          </p:cNvSpPr>
          <p:nvPr/>
        </p:nvSpPr>
        <p:spPr bwMode="auto">
          <a:xfrm>
            <a:off x="3733800" y="5478463"/>
            <a:ext cx="1143000" cy="457200"/>
          </a:xfrm>
          <a:prstGeom prst="rect">
            <a:avLst/>
          </a:prstGeom>
          <a:noFill/>
          <a:ln w="9525">
            <a:noFill/>
            <a:miter lim="800000"/>
            <a:headEnd/>
            <a:tailEnd/>
          </a:ln>
        </p:spPr>
        <p:txBody>
          <a:bodyPr>
            <a:spAutoFit/>
          </a:bodyPr>
          <a:lstStyle/>
          <a:p>
            <a:pPr>
              <a:spcBef>
                <a:spcPct val="50000"/>
              </a:spcBef>
            </a:pPr>
            <a:endParaRPr lang="en-US" sz="2400" b="0">
              <a:solidFill>
                <a:schemeClr val="tx1"/>
              </a:solidFill>
            </a:endParaRPr>
          </a:p>
        </p:txBody>
      </p:sp>
      <p:sp>
        <p:nvSpPr>
          <p:cNvPr id="333905" name="Text Box 12"/>
          <p:cNvSpPr txBox="1">
            <a:spLocks noChangeArrowheads="1"/>
          </p:cNvSpPr>
          <p:nvPr/>
        </p:nvSpPr>
        <p:spPr bwMode="auto">
          <a:xfrm>
            <a:off x="6477000" y="5257800"/>
            <a:ext cx="1600200" cy="396875"/>
          </a:xfrm>
          <a:prstGeom prst="rect">
            <a:avLst/>
          </a:prstGeom>
          <a:noFill/>
          <a:ln w="9525">
            <a:noFill/>
            <a:miter lim="800000"/>
            <a:headEnd/>
            <a:tailEnd/>
          </a:ln>
        </p:spPr>
        <p:txBody>
          <a:bodyPr>
            <a:spAutoFit/>
          </a:bodyPr>
          <a:lstStyle/>
          <a:p>
            <a:pPr>
              <a:spcBef>
                <a:spcPct val="50000"/>
              </a:spcBef>
            </a:pPr>
            <a:endParaRPr lang="en-US">
              <a:solidFill>
                <a:srgbClr val="336600"/>
              </a:solidFill>
            </a:endParaRPr>
          </a:p>
        </p:txBody>
      </p:sp>
      <p:sp>
        <p:nvSpPr>
          <p:cNvPr id="803854" name="Rectangle 14"/>
          <p:cNvSpPr>
            <a:spLocks noChangeArrowheads="1"/>
          </p:cNvSpPr>
          <p:nvPr/>
        </p:nvSpPr>
        <p:spPr bwMode="auto">
          <a:xfrm>
            <a:off x="684213" y="0"/>
            <a:ext cx="7772400" cy="620713"/>
          </a:xfrm>
          <a:prstGeom prst="rect">
            <a:avLst/>
          </a:prstGeom>
          <a:noFill/>
          <a:ln w="9525">
            <a:noFill/>
            <a:miter lim="800000"/>
            <a:headEnd/>
            <a:tailEnd/>
          </a:ln>
        </p:spPr>
        <p:txBody>
          <a:bodyPr anchor="ctr"/>
          <a:lstStyle/>
          <a:p>
            <a:pPr algn="ctr"/>
            <a:r>
              <a:rPr lang="en-GB" sz="3200">
                <a:solidFill>
                  <a:srgbClr val="0000FF"/>
                </a:solidFill>
              </a:rPr>
              <a:t>Between self and others</a:t>
            </a:r>
          </a:p>
        </p:txBody>
      </p:sp>
      <p:sp>
        <p:nvSpPr>
          <p:cNvPr id="333907" name="Text Box 15"/>
          <p:cNvSpPr txBox="1">
            <a:spLocks noChangeArrowheads="1"/>
          </p:cNvSpPr>
          <p:nvPr/>
        </p:nvSpPr>
        <p:spPr bwMode="auto">
          <a:xfrm>
            <a:off x="4267200" y="1752600"/>
            <a:ext cx="762000" cy="457200"/>
          </a:xfrm>
          <a:prstGeom prst="rect">
            <a:avLst/>
          </a:prstGeom>
          <a:noFill/>
          <a:ln w="9525">
            <a:noFill/>
            <a:miter lim="800000"/>
            <a:headEnd/>
            <a:tailEnd/>
          </a:ln>
        </p:spPr>
        <p:txBody>
          <a:bodyPr>
            <a:spAutoFit/>
          </a:bodyPr>
          <a:lstStyle/>
          <a:p>
            <a:pPr>
              <a:spcBef>
                <a:spcPct val="50000"/>
              </a:spcBef>
            </a:pPr>
            <a:endParaRPr lang="en-US" sz="2400">
              <a:solidFill>
                <a:srgbClr val="CC00CC"/>
              </a:solidFill>
            </a:endParaRPr>
          </a:p>
        </p:txBody>
      </p:sp>
      <p:sp>
        <p:nvSpPr>
          <p:cNvPr id="803858" name="Oval 18"/>
          <p:cNvSpPr>
            <a:spLocks noChangeArrowheads="1"/>
          </p:cNvSpPr>
          <p:nvPr/>
        </p:nvSpPr>
        <p:spPr bwMode="auto">
          <a:xfrm>
            <a:off x="2268538" y="2852738"/>
            <a:ext cx="1798637" cy="144462"/>
          </a:xfrm>
          <a:prstGeom prst="ellipse">
            <a:avLst/>
          </a:prstGeom>
          <a:noFill/>
          <a:ln>
            <a:noFill/>
          </a:ln>
          <a:effectLst/>
          <a:extLst/>
        </p:spPr>
        <p:txBody>
          <a:bodyPr wrap="none" anchor="ct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333909" name="Text Box 19"/>
          <p:cNvSpPr txBox="1">
            <a:spLocks noChangeArrowheads="1"/>
          </p:cNvSpPr>
          <p:nvPr/>
        </p:nvSpPr>
        <p:spPr bwMode="auto">
          <a:xfrm>
            <a:off x="1979613" y="3141663"/>
            <a:ext cx="1223962" cy="420687"/>
          </a:xfrm>
          <a:prstGeom prst="rect">
            <a:avLst/>
          </a:prstGeom>
          <a:noFill/>
          <a:ln w="9525">
            <a:noFill/>
            <a:miter lim="800000"/>
            <a:headEnd/>
            <a:tailEnd/>
          </a:ln>
        </p:spPr>
        <p:txBody>
          <a:bodyPr>
            <a:spAutoFit/>
          </a:bodyPr>
          <a:lstStyle/>
          <a:p>
            <a:pPr marL="342900" indent="-342900">
              <a:lnSpc>
                <a:spcPct val="90000"/>
              </a:lnSpc>
              <a:spcBef>
                <a:spcPct val="50000"/>
              </a:spcBef>
            </a:pPr>
            <a:r>
              <a:rPr lang="en-GB" sz="2400">
                <a:solidFill>
                  <a:srgbClr val="800000"/>
                </a:solidFill>
              </a:rPr>
              <a:t>Threat</a:t>
            </a:r>
          </a:p>
        </p:txBody>
      </p:sp>
      <p:sp>
        <p:nvSpPr>
          <p:cNvPr id="803863" name="Oval 23"/>
          <p:cNvSpPr>
            <a:spLocks noChangeArrowheads="1"/>
          </p:cNvSpPr>
          <p:nvPr/>
        </p:nvSpPr>
        <p:spPr bwMode="auto">
          <a:xfrm>
            <a:off x="4716463" y="2852738"/>
            <a:ext cx="1944687" cy="1150937"/>
          </a:xfrm>
          <a:prstGeom prst="ellipse">
            <a:avLst/>
          </a:prstGeom>
          <a:noFill/>
          <a:ln w="38100">
            <a:solidFill>
              <a:srgbClr val="008000"/>
            </a:solidFill>
            <a:round/>
            <a:headEnd/>
            <a:tailEnd/>
          </a:ln>
          <a:effectLst/>
          <a:extLst/>
        </p:spPr>
        <p:txBody>
          <a:bodyPr wrap="none" anchor="ct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333911" name="Text Box 24"/>
          <p:cNvSpPr txBox="1">
            <a:spLocks noChangeArrowheads="1"/>
          </p:cNvSpPr>
          <p:nvPr/>
        </p:nvSpPr>
        <p:spPr bwMode="auto">
          <a:xfrm>
            <a:off x="4932363" y="2997200"/>
            <a:ext cx="1727200" cy="749300"/>
          </a:xfrm>
          <a:prstGeom prst="rect">
            <a:avLst/>
          </a:prstGeom>
          <a:noFill/>
          <a:ln w="9525">
            <a:noFill/>
            <a:miter lim="800000"/>
            <a:headEnd/>
            <a:tailEnd/>
          </a:ln>
        </p:spPr>
        <p:txBody>
          <a:bodyPr>
            <a:spAutoFit/>
          </a:bodyPr>
          <a:lstStyle/>
          <a:p>
            <a:pPr>
              <a:lnSpc>
                <a:spcPct val="90000"/>
              </a:lnSpc>
              <a:spcBef>
                <a:spcPct val="50000"/>
              </a:spcBef>
            </a:pPr>
            <a:r>
              <a:rPr lang="en-GB" sz="2400">
                <a:solidFill>
                  <a:srgbClr val="008000"/>
                </a:solidFill>
              </a:rPr>
              <a:t>Affiliative/ Soothing</a:t>
            </a:r>
          </a:p>
        </p:txBody>
      </p:sp>
      <p:sp>
        <p:nvSpPr>
          <p:cNvPr id="803866" name="AutoShape 26"/>
          <p:cNvSpPr>
            <a:spLocks noChangeArrowheads="1"/>
          </p:cNvSpPr>
          <p:nvPr/>
        </p:nvSpPr>
        <p:spPr bwMode="auto">
          <a:xfrm>
            <a:off x="1835150" y="2636838"/>
            <a:ext cx="1584325" cy="1441450"/>
          </a:xfrm>
          <a:prstGeom prst="irregularSeal1">
            <a:avLst/>
          </a:prstGeom>
          <a:noFill/>
          <a:ln w="28575">
            <a:solidFill>
              <a:srgbClr val="800000"/>
            </a:solidFill>
            <a:miter lim="800000"/>
            <a:headEnd/>
            <a:tailEnd/>
          </a:ln>
          <a:effectLst/>
          <a:extLst/>
        </p:spPr>
        <p:txBody>
          <a:bodyPr wrap="none" anchor="ct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333913" name="AutoShape 27"/>
          <p:cNvSpPr>
            <a:spLocks noChangeArrowheads="1"/>
          </p:cNvSpPr>
          <p:nvPr/>
        </p:nvSpPr>
        <p:spPr bwMode="auto">
          <a:xfrm>
            <a:off x="3419475" y="2349500"/>
            <a:ext cx="1871663" cy="647700"/>
          </a:xfrm>
          <a:prstGeom prst="leftArrow">
            <a:avLst>
              <a:gd name="adj1" fmla="val 50000"/>
              <a:gd name="adj2" fmla="val 72243"/>
            </a:avLst>
          </a:prstGeom>
          <a:noFill/>
          <a:ln w="28575">
            <a:solidFill>
              <a:srgbClr val="008000"/>
            </a:solidFill>
            <a:miter lim="800000"/>
            <a:headEnd/>
            <a:tailEnd/>
          </a:ln>
        </p:spPr>
        <p:txBody>
          <a:bodyPr wrap="none" anchor="ctr"/>
          <a:lstStyle/>
          <a:p>
            <a:pPr marL="342900" indent="-342900" algn="ctr">
              <a:lnSpc>
                <a:spcPct val="90000"/>
              </a:lnSpc>
              <a:spcBef>
                <a:spcPct val="20000"/>
              </a:spcBef>
            </a:pPr>
            <a:r>
              <a:rPr lang="en-GB" sz="2400">
                <a:solidFill>
                  <a:srgbClr val="008000"/>
                </a:solidFill>
              </a:rPr>
              <a:t>Calms</a:t>
            </a:r>
          </a:p>
        </p:txBody>
      </p:sp>
      <p:sp>
        <p:nvSpPr>
          <p:cNvPr id="803868" name="Text Box 28"/>
          <p:cNvSpPr txBox="1">
            <a:spLocks noChangeArrowheads="1"/>
          </p:cNvSpPr>
          <p:nvPr/>
        </p:nvSpPr>
        <p:spPr bwMode="auto">
          <a:xfrm>
            <a:off x="1258888" y="5949950"/>
            <a:ext cx="7200900" cy="420688"/>
          </a:xfrm>
          <a:prstGeom prst="rect">
            <a:avLst/>
          </a:prstGeom>
          <a:noFill/>
          <a:ln>
            <a:noFill/>
          </a:ln>
          <a:effectLs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nSpc>
                <a:spcPct val="90000"/>
              </a:lnSpc>
              <a:spcBef>
                <a:spcPct val="50000"/>
              </a:spcBef>
              <a:defRPr/>
            </a:pPr>
            <a:r>
              <a:rPr lang="en-GB" dirty="0" smtClean="0">
                <a:solidFill>
                  <a:srgbClr val="0000CC"/>
                </a:solidFill>
                <a:effectLst>
                  <a:outerShdw blurRad="38100" dist="38100" dir="2700000" algn="tl">
                    <a:srgbClr val="000000"/>
                  </a:outerShdw>
                </a:effectLst>
                <a:cs typeface="+mn-cs"/>
              </a:rPr>
              <a:t>120 Million year evolving system to regulate threat</a:t>
            </a:r>
          </a:p>
        </p:txBody>
      </p:sp>
      <p:sp>
        <p:nvSpPr>
          <p:cNvPr id="333915" name="Text Box 29"/>
          <p:cNvSpPr txBox="1">
            <a:spLocks noChangeArrowheads="1"/>
          </p:cNvSpPr>
          <p:nvPr/>
        </p:nvSpPr>
        <p:spPr bwMode="auto">
          <a:xfrm>
            <a:off x="2700338" y="1484313"/>
            <a:ext cx="3240087" cy="339725"/>
          </a:xfrm>
          <a:prstGeom prst="rect">
            <a:avLst/>
          </a:prstGeom>
          <a:noFill/>
          <a:ln w="9525">
            <a:noFill/>
            <a:miter lim="800000"/>
            <a:headEnd/>
            <a:tailEnd/>
          </a:ln>
        </p:spPr>
        <p:txBody>
          <a:bodyPr>
            <a:spAutoFit/>
          </a:bodyPr>
          <a:lstStyle/>
          <a:p>
            <a:pPr marL="342900" indent="-342900">
              <a:lnSpc>
                <a:spcPct val="90000"/>
              </a:lnSpc>
              <a:spcBef>
                <a:spcPct val="50000"/>
              </a:spcBef>
            </a:pPr>
            <a:r>
              <a:rPr lang="en-GB" sz="1800"/>
              <a:t>Self-to self</a:t>
            </a:r>
          </a:p>
        </p:txBody>
      </p:sp>
      <p:sp>
        <p:nvSpPr>
          <p:cNvPr id="166942" name="Text Box 30"/>
          <p:cNvSpPr txBox="1">
            <a:spLocks noChangeArrowheads="1"/>
          </p:cNvSpPr>
          <p:nvPr/>
        </p:nvSpPr>
        <p:spPr bwMode="auto">
          <a:xfrm>
            <a:off x="2700338" y="1412875"/>
            <a:ext cx="3384550" cy="476250"/>
          </a:xfrm>
          <a:prstGeom prst="rect">
            <a:avLst/>
          </a:prstGeom>
          <a:noFill/>
          <a:ln w="9525">
            <a:noFill/>
            <a:miter lim="800000"/>
            <a:headEnd/>
            <a:tailEnd/>
          </a:ln>
        </p:spPr>
        <p:txBody>
          <a:bodyPr>
            <a:spAutoFit/>
          </a:bodyPr>
          <a:lstStyle/>
          <a:p>
            <a:pPr marL="342900" indent="-342900" algn="ctr">
              <a:lnSpc>
                <a:spcPct val="90000"/>
              </a:lnSpc>
              <a:spcBef>
                <a:spcPct val="50000"/>
              </a:spcBef>
            </a:pPr>
            <a:r>
              <a:rPr lang="en-GB" sz="2800">
                <a:solidFill>
                  <a:srgbClr val="0000FF"/>
                </a:solidFill>
              </a:rPr>
              <a:t>Self to self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03868">
                                            <p:txEl>
                                              <p:pRg st="0" end="0"/>
                                            </p:txEl>
                                          </p:spTgt>
                                        </p:tgtEl>
                                        <p:attrNameLst>
                                          <p:attrName>style.visibility</p:attrName>
                                        </p:attrNameLst>
                                      </p:cBhvr>
                                      <p:to>
                                        <p:strVal val="visible"/>
                                      </p:to>
                                    </p:set>
                                    <p:anim calcmode="lin" valueType="num">
                                      <p:cBhvr additive="base">
                                        <p:cTn id="7" dur="500" fill="hold"/>
                                        <p:tgtEl>
                                          <p:spTgt spid="8038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38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03854">
                                            <p:txEl>
                                              <p:pRg st="0" end="0"/>
                                            </p:txEl>
                                          </p:spTgt>
                                        </p:tgtEl>
                                        <p:attrNameLst>
                                          <p:attrName>style.visibility</p:attrName>
                                        </p:attrNameLst>
                                      </p:cBhvr>
                                      <p:to>
                                        <p:strVal val="visible"/>
                                      </p:to>
                                    </p:set>
                                    <p:anim calcmode="lin" valueType="num">
                                      <p:cBhvr additive="base">
                                        <p:cTn id="13" dur="500" fill="hold"/>
                                        <p:tgtEl>
                                          <p:spTgt spid="80385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38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6942">
                                            <p:txEl>
                                              <p:pRg st="0" end="0"/>
                                            </p:txEl>
                                          </p:spTgt>
                                        </p:tgtEl>
                                        <p:attrNameLst>
                                          <p:attrName>style.visibility</p:attrName>
                                        </p:attrNameLst>
                                      </p:cBhvr>
                                      <p:to>
                                        <p:strVal val="visible"/>
                                      </p:to>
                                    </p:set>
                                    <p:anim calcmode="lin" valueType="num">
                                      <p:cBhvr additive="base">
                                        <p:cTn id="19" dur="500" fill="hold"/>
                                        <p:tgtEl>
                                          <p:spTgt spid="16694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69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8500" name="Rectangle 2"/>
          <p:cNvSpPr>
            <a:spLocks noGrp="1" noChangeArrowheads="1"/>
          </p:cNvSpPr>
          <p:nvPr>
            <p:ph type="ctrTitle"/>
          </p:nvPr>
        </p:nvSpPr>
        <p:spPr>
          <a:xfrm>
            <a:off x="685800" y="838200"/>
            <a:ext cx="7772400" cy="457200"/>
          </a:xfrm>
        </p:spPr>
        <p:txBody>
          <a:bodyPr/>
          <a:lstStyle/>
          <a:p>
            <a:pPr eaLnBrk="1" hangingPunct="1"/>
            <a:endParaRPr lang="en-US" b="1" smtClean="0">
              <a:solidFill>
                <a:srgbClr val="A50021"/>
              </a:solidFill>
            </a:endParaRPr>
          </a:p>
        </p:txBody>
      </p:sp>
      <p:sp>
        <p:nvSpPr>
          <p:cNvPr id="618501" name="Rectangle 3"/>
          <p:cNvSpPr>
            <a:spLocks noGrp="1" noChangeArrowheads="1"/>
          </p:cNvSpPr>
          <p:nvPr>
            <p:ph type="subTitle" idx="1"/>
          </p:nvPr>
        </p:nvSpPr>
        <p:spPr>
          <a:xfrm>
            <a:off x="1371600" y="1981200"/>
            <a:ext cx="6553200" cy="4114800"/>
          </a:xfrm>
        </p:spPr>
        <p:txBody>
          <a:bodyPr/>
          <a:lstStyle/>
          <a:p>
            <a:pPr algn="l" eaLnBrk="1" hangingPunct="1"/>
            <a:endParaRPr lang="en-US" b="1" smtClean="0">
              <a:solidFill>
                <a:srgbClr val="000066"/>
              </a:solidFill>
            </a:endParaRPr>
          </a:p>
        </p:txBody>
      </p:sp>
      <p:sp>
        <p:nvSpPr>
          <p:cNvPr id="103428" name="Rectangle 4"/>
          <p:cNvSpPr>
            <a:spLocks noChangeArrowheads="1"/>
          </p:cNvSpPr>
          <p:nvPr/>
        </p:nvSpPr>
        <p:spPr bwMode="auto">
          <a:xfrm>
            <a:off x="685800" y="533400"/>
            <a:ext cx="7772400" cy="304800"/>
          </a:xfrm>
          <a:prstGeom prst="rect">
            <a:avLst/>
          </a:prstGeom>
          <a:noFill/>
          <a:ln>
            <a:noFill/>
          </a:ln>
          <a:effectLst/>
          <a:extLst/>
        </p:spPr>
        <p:txBody>
          <a:bodyPr anchor="ctr"/>
          <a:lstStyle/>
          <a:p>
            <a:pPr algn="ctr">
              <a:defRPr/>
            </a:pPr>
            <a:endParaRPr lang="en-US" sz="3600">
              <a:solidFill>
                <a:srgbClr val="A50021"/>
              </a:solidFill>
              <a:cs typeface="+mn-cs"/>
            </a:endParaRPr>
          </a:p>
        </p:txBody>
      </p:sp>
      <p:graphicFrame>
        <p:nvGraphicFramePr>
          <p:cNvPr id="618499" name="Object 3" descr="Parchment"/>
          <p:cNvGraphicFramePr>
            <a:graphicFrameLocks noChangeAspect="1"/>
          </p:cNvGraphicFramePr>
          <p:nvPr/>
        </p:nvGraphicFramePr>
        <p:xfrm>
          <a:off x="0" y="0"/>
          <a:ext cx="9324975" cy="7029450"/>
        </p:xfrm>
        <a:graphic>
          <a:graphicData uri="http://schemas.openxmlformats.org/presentationml/2006/ole">
            <mc:AlternateContent xmlns:mc="http://schemas.openxmlformats.org/markup-compatibility/2006">
              <mc:Choice xmlns:v="urn:schemas-microsoft-com:vml" Requires="v">
                <p:oleObj spid="_x0000_s618500" name="Bitmap Image" r:id="rId4" imgW="8419048" imgH="5915851" progId="PBrush">
                  <p:embed/>
                </p:oleObj>
              </mc:Choice>
              <mc:Fallback>
                <p:oleObj name="Bitmap Image" r:id="rId4" imgW="8419048" imgH="5915851" progId="PBrush">
                  <p:embed/>
                  <p:pic>
                    <p:nvPicPr>
                      <p:cNvPr id="0" name="Picture 3" descr="Parch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324975" cy="7029450"/>
                      </a:xfrm>
                      <a:prstGeom prst="rect">
                        <a:avLst/>
                      </a:prstGeom>
                      <a:blipFill dpi="0" rotWithShape="0">
                        <a:blip r:embed="rId6"/>
                        <a:srcRect/>
                        <a:tile tx="0" ty="0" sx="100000" sy="100000" flip="none" algn="tl"/>
                      </a:bli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30" name="Text Box 6"/>
          <p:cNvSpPr txBox="1">
            <a:spLocks noChangeArrowheads="1"/>
          </p:cNvSpPr>
          <p:nvPr/>
        </p:nvSpPr>
        <p:spPr bwMode="auto">
          <a:xfrm>
            <a:off x="3505200" y="1260475"/>
            <a:ext cx="1371600" cy="457200"/>
          </a:xfrm>
          <a:prstGeom prst="rect">
            <a:avLst/>
          </a:prstGeom>
          <a:noFill/>
          <a:ln>
            <a:noFill/>
          </a:ln>
          <a:effectLst/>
          <a:extLst/>
        </p:spPr>
        <p:txBody>
          <a:bodyPr>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eaLnBrk="0" fontAlgn="base" hangingPunct="0">
              <a:lnSpc>
                <a:spcPct val="90000"/>
              </a:lnSpc>
              <a:spcBef>
                <a:spcPct val="20000"/>
              </a:spcBef>
              <a:spcAft>
                <a:spcPct val="0"/>
              </a:spcAft>
              <a:defRPr b="1">
                <a:solidFill>
                  <a:schemeClr val="bg1"/>
                </a:solidFill>
                <a:latin typeface="Times New Roman" pitchFamily="18" charset="0"/>
              </a:defRPr>
            </a:lvl6pPr>
            <a:lvl7pPr marL="2971800" indent="-228600" eaLnBrk="0" fontAlgn="base" hangingPunct="0">
              <a:lnSpc>
                <a:spcPct val="90000"/>
              </a:lnSpc>
              <a:spcBef>
                <a:spcPct val="20000"/>
              </a:spcBef>
              <a:spcAft>
                <a:spcPct val="0"/>
              </a:spcAft>
              <a:defRPr b="1">
                <a:solidFill>
                  <a:schemeClr val="bg1"/>
                </a:solidFill>
                <a:latin typeface="Times New Roman" pitchFamily="18" charset="0"/>
              </a:defRPr>
            </a:lvl7pPr>
            <a:lvl8pPr marL="3429000" indent="-228600" eaLnBrk="0" fontAlgn="base" hangingPunct="0">
              <a:lnSpc>
                <a:spcPct val="90000"/>
              </a:lnSpc>
              <a:spcBef>
                <a:spcPct val="20000"/>
              </a:spcBef>
              <a:spcAft>
                <a:spcPct val="0"/>
              </a:spcAft>
              <a:defRPr b="1">
                <a:solidFill>
                  <a:schemeClr val="bg1"/>
                </a:solidFill>
                <a:latin typeface="Times New Roman" pitchFamily="18" charset="0"/>
              </a:defRPr>
            </a:lvl8pPr>
            <a:lvl9pPr marL="3886200" indent="-228600" eaLnBrk="0" fontAlgn="base" hangingPunct="0">
              <a:lnSpc>
                <a:spcPct val="90000"/>
              </a:lnSpc>
              <a:spcBef>
                <a:spcPct val="20000"/>
              </a:spcBef>
              <a:spcAft>
                <a:spcPct val="0"/>
              </a:spcAft>
              <a:defRPr b="1">
                <a:solidFill>
                  <a:schemeClr val="bg1"/>
                </a:solidFill>
                <a:latin typeface="Times New Roman" pitchFamily="18" charset="0"/>
              </a:defRPr>
            </a:lvl9pPr>
          </a:lstStyle>
          <a:p>
            <a:pPr eaLnBrk="1" hangingPunct="1">
              <a:defRPr/>
            </a:pPr>
            <a:endParaRPr lang="en-US" sz="2400" b="0" smtClean="0">
              <a:solidFill>
                <a:srgbClr val="000000"/>
              </a:solidFill>
              <a:cs typeface="+mn-cs"/>
            </a:endParaRPr>
          </a:p>
        </p:txBody>
      </p:sp>
      <p:sp>
        <p:nvSpPr>
          <p:cNvPr id="103431" name="Text Box 7"/>
          <p:cNvSpPr txBox="1">
            <a:spLocks noChangeArrowheads="1"/>
          </p:cNvSpPr>
          <p:nvPr/>
        </p:nvSpPr>
        <p:spPr bwMode="auto">
          <a:xfrm>
            <a:off x="3527425" y="3505200"/>
            <a:ext cx="1577975" cy="457200"/>
          </a:xfrm>
          <a:prstGeom prst="rect">
            <a:avLst/>
          </a:prstGeom>
          <a:noFill/>
          <a:ln>
            <a:noFill/>
          </a:ln>
          <a:effectLst/>
          <a:extLst/>
        </p:spPr>
        <p:txBody>
          <a:bodyPr>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eaLnBrk="0" fontAlgn="base" hangingPunct="0">
              <a:lnSpc>
                <a:spcPct val="90000"/>
              </a:lnSpc>
              <a:spcBef>
                <a:spcPct val="20000"/>
              </a:spcBef>
              <a:spcAft>
                <a:spcPct val="0"/>
              </a:spcAft>
              <a:defRPr b="1">
                <a:solidFill>
                  <a:schemeClr val="bg1"/>
                </a:solidFill>
                <a:latin typeface="Times New Roman" pitchFamily="18" charset="0"/>
              </a:defRPr>
            </a:lvl6pPr>
            <a:lvl7pPr marL="2971800" indent="-228600" eaLnBrk="0" fontAlgn="base" hangingPunct="0">
              <a:lnSpc>
                <a:spcPct val="90000"/>
              </a:lnSpc>
              <a:spcBef>
                <a:spcPct val="20000"/>
              </a:spcBef>
              <a:spcAft>
                <a:spcPct val="0"/>
              </a:spcAft>
              <a:defRPr b="1">
                <a:solidFill>
                  <a:schemeClr val="bg1"/>
                </a:solidFill>
                <a:latin typeface="Times New Roman" pitchFamily="18" charset="0"/>
              </a:defRPr>
            </a:lvl7pPr>
            <a:lvl8pPr marL="3429000" indent="-228600" eaLnBrk="0" fontAlgn="base" hangingPunct="0">
              <a:lnSpc>
                <a:spcPct val="90000"/>
              </a:lnSpc>
              <a:spcBef>
                <a:spcPct val="20000"/>
              </a:spcBef>
              <a:spcAft>
                <a:spcPct val="0"/>
              </a:spcAft>
              <a:defRPr b="1">
                <a:solidFill>
                  <a:schemeClr val="bg1"/>
                </a:solidFill>
                <a:latin typeface="Times New Roman" pitchFamily="18" charset="0"/>
              </a:defRPr>
            </a:lvl8pPr>
            <a:lvl9pPr marL="3886200" indent="-228600" eaLnBrk="0" fontAlgn="base" hangingPunct="0">
              <a:lnSpc>
                <a:spcPct val="90000"/>
              </a:lnSpc>
              <a:spcBef>
                <a:spcPct val="20000"/>
              </a:spcBef>
              <a:spcAft>
                <a:spcPct val="0"/>
              </a:spcAft>
              <a:defRPr b="1">
                <a:solidFill>
                  <a:schemeClr val="bg1"/>
                </a:solidFill>
                <a:latin typeface="Times New Roman" pitchFamily="18" charset="0"/>
              </a:defRPr>
            </a:lvl9pPr>
          </a:lstStyle>
          <a:p>
            <a:pPr eaLnBrk="1" hangingPunct="1">
              <a:spcBef>
                <a:spcPct val="50000"/>
              </a:spcBef>
              <a:defRPr/>
            </a:pPr>
            <a:endParaRPr lang="en-US" sz="2400" b="0" smtClean="0">
              <a:solidFill>
                <a:srgbClr val="000000"/>
              </a:solidFill>
              <a:cs typeface="+mn-cs"/>
            </a:endParaRPr>
          </a:p>
        </p:txBody>
      </p:sp>
      <p:sp>
        <p:nvSpPr>
          <p:cNvPr id="793608" name="Line 8"/>
          <p:cNvSpPr>
            <a:spLocks noChangeShapeType="1"/>
          </p:cNvSpPr>
          <p:nvPr/>
        </p:nvSpPr>
        <p:spPr bwMode="auto">
          <a:xfrm>
            <a:off x="6372225" y="3860800"/>
            <a:ext cx="1008063" cy="1295400"/>
          </a:xfrm>
          <a:prstGeom prst="line">
            <a:avLst/>
          </a:prstGeom>
          <a:noFill/>
          <a:ln w="38100">
            <a:solidFill>
              <a:srgbClr val="008000"/>
            </a:solidFill>
            <a:round/>
            <a:headEnd type="triangle" w="med" len="med"/>
            <a:tailEnd type="triangle" w="med" len="med"/>
          </a:ln>
          <a:effectLst/>
          <a:extLst/>
        </p:spPr>
        <p:txBody>
          <a:bodyPr/>
          <a:lstStyle/>
          <a:p>
            <a:pPr>
              <a:lnSpc>
                <a:spcPct val="90000"/>
              </a:lnSpc>
              <a:spcBef>
                <a:spcPct val="20000"/>
              </a:spcBef>
              <a:defRPr/>
            </a:pPr>
            <a:endParaRPr lang="en-GB" sz="1800">
              <a:solidFill>
                <a:srgbClr val="FFFFFF"/>
              </a:solidFill>
              <a:effectLst>
                <a:outerShdw blurRad="38100" dist="38100" dir="2700000" algn="tl">
                  <a:srgbClr val="000000">
                    <a:alpha val="43137"/>
                  </a:srgbClr>
                </a:outerShdw>
              </a:effectLst>
              <a:cs typeface="+mn-cs"/>
            </a:endParaRPr>
          </a:p>
        </p:txBody>
      </p:sp>
      <p:sp>
        <p:nvSpPr>
          <p:cNvPr id="103433" name="Text Box 9"/>
          <p:cNvSpPr txBox="1">
            <a:spLocks noChangeArrowheads="1"/>
          </p:cNvSpPr>
          <p:nvPr/>
        </p:nvSpPr>
        <p:spPr bwMode="auto">
          <a:xfrm>
            <a:off x="3733800" y="5478463"/>
            <a:ext cx="1143000" cy="457200"/>
          </a:xfrm>
          <a:prstGeom prst="rect">
            <a:avLst/>
          </a:prstGeom>
          <a:noFill/>
          <a:ln>
            <a:noFill/>
          </a:ln>
          <a:effectLst/>
          <a:extLst/>
        </p:spPr>
        <p:txBody>
          <a:bodyPr>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eaLnBrk="0" fontAlgn="base" hangingPunct="0">
              <a:lnSpc>
                <a:spcPct val="90000"/>
              </a:lnSpc>
              <a:spcBef>
                <a:spcPct val="20000"/>
              </a:spcBef>
              <a:spcAft>
                <a:spcPct val="0"/>
              </a:spcAft>
              <a:defRPr b="1">
                <a:solidFill>
                  <a:schemeClr val="bg1"/>
                </a:solidFill>
                <a:latin typeface="Times New Roman" pitchFamily="18" charset="0"/>
              </a:defRPr>
            </a:lvl6pPr>
            <a:lvl7pPr marL="2971800" indent="-228600" eaLnBrk="0" fontAlgn="base" hangingPunct="0">
              <a:lnSpc>
                <a:spcPct val="90000"/>
              </a:lnSpc>
              <a:spcBef>
                <a:spcPct val="20000"/>
              </a:spcBef>
              <a:spcAft>
                <a:spcPct val="0"/>
              </a:spcAft>
              <a:defRPr b="1">
                <a:solidFill>
                  <a:schemeClr val="bg1"/>
                </a:solidFill>
                <a:latin typeface="Times New Roman" pitchFamily="18" charset="0"/>
              </a:defRPr>
            </a:lvl7pPr>
            <a:lvl8pPr marL="3429000" indent="-228600" eaLnBrk="0" fontAlgn="base" hangingPunct="0">
              <a:lnSpc>
                <a:spcPct val="90000"/>
              </a:lnSpc>
              <a:spcBef>
                <a:spcPct val="20000"/>
              </a:spcBef>
              <a:spcAft>
                <a:spcPct val="0"/>
              </a:spcAft>
              <a:defRPr b="1">
                <a:solidFill>
                  <a:schemeClr val="bg1"/>
                </a:solidFill>
                <a:latin typeface="Times New Roman" pitchFamily="18" charset="0"/>
              </a:defRPr>
            </a:lvl8pPr>
            <a:lvl9pPr marL="3886200" indent="-228600" eaLnBrk="0" fontAlgn="base" hangingPunct="0">
              <a:lnSpc>
                <a:spcPct val="90000"/>
              </a:lnSpc>
              <a:spcBef>
                <a:spcPct val="20000"/>
              </a:spcBef>
              <a:spcAft>
                <a:spcPct val="0"/>
              </a:spcAft>
              <a:defRPr b="1">
                <a:solidFill>
                  <a:schemeClr val="bg1"/>
                </a:solidFill>
                <a:latin typeface="Times New Roman" pitchFamily="18" charset="0"/>
              </a:defRPr>
            </a:lvl9pPr>
          </a:lstStyle>
          <a:p>
            <a:pPr eaLnBrk="1" hangingPunct="1">
              <a:spcBef>
                <a:spcPct val="50000"/>
              </a:spcBef>
              <a:defRPr/>
            </a:pPr>
            <a:endParaRPr lang="en-US" sz="2400" b="0" smtClean="0">
              <a:solidFill>
                <a:srgbClr val="000000"/>
              </a:solidFill>
              <a:cs typeface="+mn-cs"/>
            </a:endParaRPr>
          </a:p>
        </p:txBody>
      </p:sp>
      <p:sp>
        <p:nvSpPr>
          <p:cNvPr id="103434" name="Text Box 10"/>
          <p:cNvSpPr txBox="1">
            <a:spLocks noChangeArrowheads="1"/>
          </p:cNvSpPr>
          <p:nvPr/>
        </p:nvSpPr>
        <p:spPr bwMode="auto">
          <a:xfrm>
            <a:off x="6659563" y="5157788"/>
            <a:ext cx="1600200" cy="396875"/>
          </a:xfrm>
          <a:prstGeom prst="rect">
            <a:avLst/>
          </a:prstGeom>
          <a:noFill/>
          <a:ln>
            <a:noFill/>
          </a:ln>
          <a:effectLst/>
          <a:extLst/>
        </p:spPr>
        <p:txBody>
          <a:bodyPr>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eaLnBrk="0" fontAlgn="base" hangingPunct="0">
              <a:lnSpc>
                <a:spcPct val="90000"/>
              </a:lnSpc>
              <a:spcBef>
                <a:spcPct val="20000"/>
              </a:spcBef>
              <a:spcAft>
                <a:spcPct val="0"/>
              </a:spcAft>
              <a:defRPr b="1">
                <a:solidFill>
                  <a:schemeClr val="bg1"/>
                </a:solidFill>
                <a:latin typeface="Times New Roman" pitchFamily="18" charset="0"/>
              </a:defRPr>
            </a:lvl6pPr>
            <a:lvl7pPr marL="2971800" indent="-228600" eaLnBrk="0" fontAlgn="base" hangingPunct="0">
              <a:lnSpc>
                <a:spcPct val="90000"/>
              </a:lnSpc>
              <a:spcBef>
                <a:spcPct val="20000"/>
              </a:spcBef>
              <a:spcAft>
                <a:spcPct val="0"/>
              </a:spcAft>
              <a:defRPr b="1">
                <a:solidFill>
                  <a:schemeClr val="bg1"/>
                </a:solidFill>
                <a:latin typeface="Times New Roman" pitchFamily="18" charset="0"/>
              </a:defRPr>
            </a:lvl7pPr>
            <a:lvl8pPr marL="3429000" indent="-228600" eaLnBrk="0" fontAlgn="base" hangingPunct="0">
              <a:lnSpc>
                <a:spcPct val="90000"/>
              </a:lnSpc>
              <a:spcBef>
                <a:spcPct val="20000"/>
              </a:spcBef>
              <a:spcAft>
                <a:spcPct val="0"/>
              </a:spcAft>
              <a:defRPr b="1">
                <a:solidFill>
                  <a:schemeClr val="bg1"/>
                </a:solidFill>
                <a:latin typeface="Times New Roman" pitchFamily="18" charset="0"/>
              </a:defRPr>
            </a:lvl8pPr>
            <a:lvl9pPr marL="3886200" indent="-228600" eaLnBrk="0" fontAlgn="base" hangingPunct="0">
              <a:lnSpc>
                <a:spcPct val="90000"/>
              </a:lnSpc>
              <a:spcBef>
                <a:spcPct val="20000"/>
              </a:spcBef>
              <a:spcAft>
                <a:spcPct val="0"/>
              </a:spcAft>
              <a:defRPr b="1">
                <a:solidFill>
                  <a:schemeClr val="bg1"/>
                </a:solidFill>
                <a:latin typeface="Times New Roman" pitchFamily="18" charset="0"/>
              </a:defRPr>
            </a:lvl9pPr>
          </a:lstStyle>
          <a:p>
            <a:pPr eaLnBrk="1" hangingPunct="1">
              <a:spcBef>
                <a:spcPct val="50000"/>
              </a:spcBef>
              <a:defRPr/>
            </a:pPr>
            <a:endParaRPr lang="en-US" smtClean="0">
              <a:solidFill>
                <a:srgbClr val="336600"/>
              </a:solidFill>
              <a:cs typeface="+mn-cs"/>
            </a:endParaRPr>
          </a:p>
        </p:txBody>
      </p:sp>
      <p:sp>
        <p:nvSpPr>
          <p:cNvPr id="793611" name="Line 11"/>
          <p:cNvSpPr>
            <a:spLocks noChangeShapeType="1"/>
          </p:cNvSpPr>
          <p:nvPr/>
        </p:nvSpPr>
        <p:spPr bwMode="auto">
          <a:xfrm flipV="1">
            <a:off x="2484438" y="3573463"/>
            <a:ext cx="2374900" cy="1800225"/>
          </a:xfrm>
          <a:prstGeom prst="line">
            <a:avLst/>
          </a:prstGeom>
          <a:noFill/>
          <a:ln w="38100">
            <a:solidFill>
              <a:srgbClr val="008000"/>
            </a:solidFill>
            <a:round/>
            <a:headEnd type="triangle" w="med" len="med"/>
            <a:tailEnd type="triangle" w="med" len="med"/>
          </a:ln>
          <a:effectLst/>
          <a:extLst/>
        </p:spPr>
        <p:txBody>
          <a:bodyPr/>
          <a:lstStyle/>
          <a:p>
            <a:pPr>
              <a:lnSpc>
                <a:spcPct val="90000"/>
              </a:lnSpc>
              <a:spcBef>
                <a:spcPct val="20000"/>
              </a:spcBef>
              <a:defRPr/>
            </a:pPr>
            <a:endParaRPr lang="en-GB" sz="1800">
              <a:solidFill>
                <a:srgbClr val="FFFFFF"/>
              </a:solidFill>
              <a:effectLst>
                <a:outerShdw blurRad="38100" dist="38100" dir="2700000" algn="tl">
                  <a:srgbClr val="000000">
                    <a:alpha val="43137"/>
                  </a:srgbClr>
                </a:outerShdw>
              </a:effectLst>
              <a:cs typeface="+mn-cs"/>
            </a:endParaRPr>
          </a:p>
        </p:txBody>
      </p:sp>
      <p:sp>
        <p:nvSpPr>
          <p:cNvPr id="793612" name="Rectangle 12"/>
          <p:cNvSpPr>
            <a:spLocks noChangeArrowheads="1"/>
          </p:cNvSpPr>
          <p:nvPr/>
        </p:nvSpPr>
        <p:spPr bwMode="auto">
          <a:xfrm>
            <a:off x="684213" y="0"/>
            <a:ext cx="7772400" cy="620713"/>
          </a:xfrm>
          <a:prstGeom prst="rect">
            <a:avLst/>
          </a:prstGeom>
          <a:noFill/>
          <a:ln>
            <a:noFill/>
          </a:ln>
          <a:effectLst/>
          <a:extLst/>
        </p:spPr>
        <p:txBody>
          <a:bodyPr anchor="ctr"/>
          <a:lstStyle/>
          <a:p>
            <a:pPr algn="ctr">
              <a:defRPr/>
            </a:pPr>
            <a:r>
              <a:rPr lang="en-GB" sz="3200">
                <a:solidFill>
                  <a:srgbClr val="008000"/>
                </a:solidFill>
                <a:effectLst>
                  <a:outerShdw blurRad="38100" dist="38100" dir="2700000" algn="tl">
                    <a:srgbClr val="000000"/>
                  </a:outerShdw>
                </a:effectLst>
                <a:cs typeface="+mn-cs"/>
              </a:rPr>
              <a:t>Internal Threat and Soothing</a:t>
            </a:r>
          </a:p>
        </p:txBody>
      </p:sp>
      <p:sp>
        <p:nvSpPr>
          <p:cNvPr id="103437" name="Text Box 13"/>
          <p:cNvSpPr txBox="1">
            <a:spLocks noChangeArrowheads="1"/>
          </p:cNvSpPr>
          <p:nvPr/>
        </p:nvSpPr>
        <p:spPr bwMode="auto">
          <a:xfrm>
            <a:off x="4267200" y="1752600"/>
            <a:ext cx="762000" cy="457200"/>
          </a:xfrm>
          <a:prstGeom prst="rect">
            <a:avLst/>
          </a:prstGeom>
          <a:noFill/>
          <a:ln>
            <a:noFill/>
          </a:ln>
          <a:effectLst/>
          <a:extLst/>
        </p:spPr>
        <p:txBody>
          <a:bodyPr>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eaLnBrk="0" fontAlgn="base" hangingPunct="0">
              <a:lnSpc>
                <a:spcPct val="90000"/>
              </a:lnSpc>
              <a:spcBef>
                <a:spcPct val="20000"/>
              </a:spcBef>
              <a:spcAft>
                <a:spcPct val="0"/>
              </a:spcAft>
              <a:defRPr b="1">
                <a:solidFill>
                  <a:schemeClr val="bg1"/>
                </a:solidFill>
                <a:latin typeface="Times New Roman" pitchFamily="18" charset="0"/>
              </a:defRPr>
            </a:lvl6pPr>
            <a:lvl7pPr marL="2971800" indent="-228600" eaLnBrk="0" fontAlgn="base" hangingPunct="0">
              <a:lnSpc>
                <a:spcPct val="90000"/>
              </a:lnSpc>
              <a:spcBef>
                <a:spcPct val="20000"/>
              </a:spcBef>
              <a:spcAft>
                <a:spcPct val="0"/>
              </a:spcAft>
              <a:defRPr b="1">
                <a:solidFill>
                  <a:schemeClr val="bg1"/>
                </a:solidFill>
                <a:latin typeface="Times New Roman" pitchFamily="18" charset="0"/>
              </a:defRPr>
            </a:lvl7pPr>
            <a:lvl8pPr marL="3429000" indent="-228600" eaLnBrk="0" fontAlgn="base" hangingPunct="0">
              <a:lnSpc>
                <a:spcPct val="90000"/>
              </a:lnSpc>
              <a:spcBef>
                <a:spcPct val="20000"/>
              </a:spcBef>
              <a:spcAft>
                <a:spcPct val="0"/>
              </a:spcAft>
              <a:defRPr b="1">
                <a:solidFill>
                  <a:schemeClr val="bg1"/>
                </a:solidFill>
                <a:latin typeface="Times New Roman" pitchFamily="18" charset="0"/>
              </a:defRPr>
            </a:lvl8pPr>
            <a:lvl9pPr marL="3886200" indent="-228600" eaLnBrk="0" fontAlgn="base" hangingPunct="0">
              <a:lnSpc>
                <a:spcPct val="90000"/>
              </a:lnSpc>
              <a:spcBef>
                <a:spcPct val="20000"/>
              </a:spcBef>
              <a:spcAft>
                <a:spcPct val="0"/>
              </a:spcAft>
              <a:defRPr b="1">
                <a:solidFill>
                  <a:schemeClr val="bg1"/>
                </a:solidFill>
                <a:latin typeface="Times New Roman" pitchFamily="18" charset="0"/>
              </a:defRPr>
            </a:lvl9pPr>
          </a:lstStyle>
          <a:p>
            <a:pPr eaLnBrk="1" hangingPunct="1">
              <a:spcBef>
                <a:spcPct val="50000"/>
              </a:spcBef>
              <a:defRPr/>
            </a:pPr>
            <a:endParaRPr lang="en-US" sz="2400" smtClean="0">
              <a:solidFill>
                <a:srgbClr val="CC00CC"/>
              </a:solidFill>
              <a:cs typeface="+mn-cs"/>
            </a:endParaRPr>
          </a:p>
        </p:txBody>
      </p:sp>
      <p:sp>
        <p:nvSpPr>
          <p:cNvPr id="793614" name="Oval 14"/>
          <p:cNvSpPr>
            <a:spLocks noChangeArrowheads="1"/>
          </p:cNvSpPr>
          <p:nvPr/>
        </p:nvSpPr>
        <p:spPr bwMode="auto">
          <a:xfrm>
            <a:off x="2268538" y="2852738"/>
            <a:ext cx="1798637" cy="144462"/>
          </a:xfrm>
          <a:prstGeom prst="ellipse">
            <a:avLst/>
          </a:prstGeom>
          <a:noFill/>
          <a:ln>
            <a:noFill/>
          </a:ln>
          <a:effectLst/>
          <a:extLst/>
        </p:spPr>
        <p:txBody>
          <a:bodyPr wrap="none" anchor="ctr"/>
          <a:lstStyle/>
          <a:p>
            <a:pPr>
              <a:lnSpc>
                <a:spcPct val="90000"/>
              </a:lnSpc>
              <a:spcBef>
                <a:spcPct val="20000"/>
              </a:spcBef>
              <a:defRPr/>
            </a:pPr>
            <a:endParaRPr lang="en-GB" sz="1800">
              <a:solidFill>
                <a:srgbClr val="FFFFFF"/>
              </a:solidFill>
              <a:effectLst>
                <a:outerShdw blurRad="38100" dist="38100" dir="2700000" algn="tl">
                  <a:srgbClr val="000000">
                    <a:alpha val="43137"/>
                  </a:srgbClr>
                </a:outerShdw>
              </a:effectLst>
              <a:cs typeface="+mn-cs"/>
            </a:endParaRPr>
          </a:p>
        </p:txBody>
      </p:sp>
      <p:sp>
        <p:nvSpPr>
          <p:cNvPr id="103439" name="Text Box 15"/>
          <p:cNvSpPr txBox="1">
            <a:spLocks noChangeArrowheads="1"/>
          </p:cNvSpPr>
          <p:nvPr/>
        </p:nvSpPr>
        <p:spPr bwMode="auto">
          <a:xfrm>
            <a:off x="2339975" y="2997200"/>
            <a:ext cx="1223963" cy="420688"/>
          </a:xfrm>
          <a:prstGeom prst="rect">
            <a:avLst/>
          </a:prstGeom>
          <a:noFill/>
          <a:ln>
            <a:noFill/>
          </a:ln>
          <a:effectLst/>
          <a:extLst/>
        </p:spPr>
        <p:txBody>
          <a:bodyPr>
            <a:spAutoFit/>
          </a:bodyPr>
          <a:lstStyle>
            <a:lvl1pPr marL="342900" indent="-342900"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eaLnBrk="0" fontAlgn="base" hangingPunct="0">
              <a:lnSpc>
                <a:spcPct val="90000"/>
              </a:lnSpc>
              <a:spcBef>
                <a:spcPct val="20000"/>
              </a:spcBef>
              <a:spcAft>
                <a:spcPct val="0"/>
              </a:spcAft>
              <a:defRPr b="1">
                <a:solidFill>
                  <a:schemeClr val="bg1"/>
                </a:solidFill>
                <a:latin typeface="Times New Roman" pitchFamily="18" charset="0"/>
              </a:defRPr>
            </a:lvl6pPr>
            <a:lvl7pPr marL="2971800" indent="-228600" eaLnBrk="0" fontAlgn="base" hangingPunct="0">
              <a:lnSpc>
                <a:spcPct val="90000"/>
              </a:lnSpc>
              <a:spcBef>
                <a:spcPct val="20000"/>
              </a:spcBef>
              <a:spcAft>
                <a:spcPct val="0"/>
              </a:spcAft>
              <a:defRPr b="1">
                <a:solidFill>
                  <a:schemeClr val="bg1"/>
                </a:solidFill>
                <a:latin typeface="Times New Roman" pitchFamily="18" charset="0"/>
              </a:defRPr>
            </a:lvl7pPr>
            <a:lvl8pPr marL="3429000" indent="-228600" eaLnBrk="0" fontAlgn="base" hangingPunct="0">
              <a:lnSpc>
                <a:spcPct val="90000"/>
              </a:lnSpc>
              <a:spcBef>
                <a:spcPct val="20000"/>
              </a:spcBef>
              <a:spcAft>
                <a:spcPct val="0"/>
              </a:spcAft>
              <a:defRPr b="1">
                <a:solidFill>
                  <a:schemeClr val="bg1"/>
                </a:solidFill>
                <a:latin typeface="Times New Roman" pitchFamily="18" charset="0"/>
              </a:defRPr>
            </a:lvl8pPr>
            <a:lvl9pPr marL="3886200" indent="-228600" eaLnBrk="0" fontAlgn="base" hangingPunct="0">
              <a:lnSpc>
                <a:spcPct val="90000"/>
              </a:lnSpc>
              <a:spcBef>
                <a:spcPct val="20000"/>
              </a:spcBef>
              <a:spcAft>
                <a:spcPct val="0"/>
              </a:spcAft>
              <a:defRPr b="1">
                <a:solidFill>
                  <a:schemeClr val="bg1"/>
                </a:solidFill>
                <a:latin typeface="Times New Roman" pitchFamily="18" charset="0"/>
              </a:defRPr>
            </a:lvl9pPr>
          </a:lstStyle>
          <a:p>
            <a:pPr eaLnBrk="1" hangingPunct="1">
              <a:lnSpc>
                <a:spcPct val="90000"/>
              </a:lnSpc>
              <a:spcBef>
                <a:spcPct val="50000"/>
              </a:spcBef>
              <a:defRPr/>
            </a:pPr>
            <a:r>
              <a:rPr lang="en-GB" sz="2400" smtClean="0">
                <a:solidFill>
                  <a:srgbClr val="800000"/>
                </a:solidFill>
                <a:cs typeface="+mn-cs"/>
              </a:rPr>
              <a:t>Threat</a:t>
            </a:r>
          </a:p>
        </p:txBody>
      </p:sp>
      <p:sp>
        <p:nvSpPr>
          <p:cNvPr id="793616" name="Oval 16"/>
          <p:cNvSpPr>
            <a:spLocks noChangeArrowheads="1"/>
          </p:cNvSpPr>
          <p:nvPr/>
        </p:nvSpPr>
        <p:spPr bwMode="auto">
          <a:xfrm>
            <a:off x="4932363" y="2420938"/>
            <a:ext cx="1944687" cy="1295400"/>
          </a:xfrm>
          <a:prstGeom prst="ellipse">
            <a:avLst/>
          </a:prstGeom>
          <a:noFill/>
          <a:ln w="38100">
            <a:solidFill>
              <a:srgbClr val="008000"/>
            </a:solidFill>
            <a:round/>
            <a:headEnd/>
            <a:tailEnd/>
          </a:ln>
          <a:effectLst/>
          <a:extLst/>
        </p:spPr>
        <p:txBody>
          <a:bodyPr wrap="none" anchor="ctr"/>
          <a:lstStyle/>
          <a:p>
            <a:pPr>
              <a:lnSpc>
                <a:spcPct val="90000"/>
              </a:lnSpc>
              <a:spcBef>
                <a:spcPct val="20000"/>
              </a:spcBef>
              <a:defRPr/>
            </a:pPr>
            <a:endParaRPr lang="en-GB" sz="1800">
              <a:solidFill>
                <a:srgbClr val="FFFFFF"/>
              </a:solidFill>
              <a:effectLst>
                <a:outerShdw blurRad="38100" dist="38100" dir="2700000" algn="tl">
                  <a:srgbClr val="000000">
                    <a:alpha val="43137"/>
                  </a:srgbClr>
                </a:outerShdw>
              </a:effectLst>
              <a:cs typeface="+mn-cs"/>
            </a:endParaRPr>
          </a:p>
        </p:txBody>
      </p:sp>
      <p:sp>
        <p:nvSpPr>
          <p:cNvPr id="103441" name="Text Box 17"/>
          <p:cNvSpPr txBox="1">
            <a:spLocks noChangeArrowheads="1"/>
          </p:cNvSpPr>
          <p:nvPr/>
        </p:nvSpPr>
        <p:spPr bwMode="auto">
          <a:xfrm>
            <a:off x="5148263" y="2636838"/>
            <a:ext cx="1727200" cy="749300"/>
          </a:xfrm>
          <a:prstGeom prst="rect">
            <a:avLst/>
          </a:prstGeom>
          <a:noFill/>
          <a:ln>
            <a:noFill/>
          </a:ln>
          <a:effectLst/>
          <a:extLst/>
        </p:spPr>
        <p:txBody>
          <a:bodyPr>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eaLnBrk="0" fontAlgn="base" hangingPunct="0">
              <a:lnSpc>
                <a:spcPct val="90000"/>
              </a:lnSpc>
              <a:spcBef>
                <a:spcPct val="20000"/>
              </a:spcBef>
              <a:spcAft>
                <a:spcPct val="0"/>
              </a:spcAft>
              <a:defRPr b="1">
                <a:solidFill>
                  <a:schemeClr val="bg1"/>
                </a:solidFill>
                <a:latin typeface="Times New Roman" pitchFamily="18" charset="0"/>
              </a:defRPr>
            </a:lvl6pPr>
            <a:lvl7pPr marL="2971800" indent="-228600" eaLnBrk="0" fontAlgn="base" hangingPunct="0">
              <a:lnSpc>
                <a:spcPct val="90000"/>
              </a:lnSpc>
              <a:spcBef>
                <a:spcPct val="20000"/>
              </a:spcBef>
              <a:spcAft>
                <a:spcPct val="0"/>
              </a:spcAft>
              <a:defRPr b="1">
                <a:solidFill>
                  <a:schemeClr val="bg1"/>
                </a:solidFill>
                <a:latin typeface="Times New Roman" pitchFamily="18" charset="0"/>
              </a:defRPr>
            </a:lvl7pPr>
            <a:lvl8pPr marL="3429000" indent="-228600" eaLnBrk="0" fontAlgn="base" hangingPunct="0">
              <a:lnSpc>
                <a:spcPct val="90000"/>
              </a:lnSpc>
              <a:spcBef>
                <a:spcPct val="20000"/>
              </a:spcBef>
              <a:spcAft>
                <a:spcPct val="0"/>
              </a:spcAft>
              <a:defRPr b="1">
                <a:solidFill>
                  <a:schemeClr val="bg1"/>
                </a:solidFill>
                <a:latin typeface="Times New Roman" pitchFamily="18" charset="0"/>
              </a:defRPr>
            </a:lvl8pPr>
            <a:lvl9pPr marL="3886200" indent="-228600" eaLnBrk="0" fontAlgn="base" hangingPunct="0">
              <a:lnSpc>
                <a:spcPct val="90000"/>
              </a:lnSpc>
              <a:spcBef>
                <a:spcPct val="20000"/>
              </a:spcBef>
              <a:spcAft>
                <a:spcPct val="0"/>
              </a:spcAft>
              <a:defRPr b="1">
                <a:solidFill>
                  <a:schemeClr val="bg1"/>
                </a:solidFill>
                <a:latin typeface="Times New Roman" pitchFamily="18" charset="0"/>
              </a:defRPr>
            </a:lvl9pPr>
          </a:lstStyle>
          <a:p>
            <a:pPr eaLnBrk="1" hangingPunct="1">
              <a:lnSpc>
                <a:spcPct val="90000"/>
              </a:lnSpc>
              <a:spcBef>
                <a:spcPct val="50000"/>
              </a:spcBef>
              <a:defRPr/>
            </a:pPr>
            <a:r>
              <a:rPr lang="en-GB" sz="2400" smtClean="0">
                <a:solidFill>
                  <a:srgbClr val="008000"/>
                </a:solidFill>
                <a:cs typeface="+mn-cs"/>
              </a:rPr>
              <a:t>Affiliative/ Soothing</a:t>
            </a:r>
          </a:p>
        </p:txBody>
      </p:sp>
      <p:sp>
        <p:nvSpPr>
          <p:cNvPr id="793618" name="AutoShape 18"/>
          <p:cNvSpPr>
            <a:spLocks noChangeArrowheads="1"/>
          </p:cNvSpPr>
          <p:nvPr/>
        </p:nvSpPr>
        <p:spPr bwMode="auto">
          <a:xfrm>
            <a:off x="2124075" y="2492375"/>
            <a:ext cx="1584325" cy="1441450"/>
          </a:xfrm>
          <a:prstGeom prst="irregularSeal1">
            <a:avLst/>
          </a:prstGeom>
          <a:noFill/>
          <a:ln w="28575">
            <a:solidFill>
              <a:srgbClr val="800000"/>
            </a:solidFill>
            <a:miter lim="800000"/>
            <a:headEnd/>
            <a:tailEnd/>
          </a:ln>
          <a:effectLst/>
          <a:extLst/>
        </p:spPr>
        <p:txBody>
          <a:bodyPr wrap="none" anchor="ctr"/>
          <a:lstStyle/>
          <a:p>
            <a:pPr>
              <a:lnSpc>
                <a:spcPct val="90000"/>
              </a:lnSpc>
              <a:spcBef>
                <a:spcPct val="20000"/>
              </a:spcBef>
              <a:defRPr/>
            </a:pPr>
            <a:endParaRPr lang="en-GB" sz="1800">
              <a:solidFill>
                <a:srgbClr val="FFFFFF"/>
              </a:solidFill>
              <a:effectLst>
                <a:outerShdw blurRad="38100" dist="38100" dir="2700000" algn="tl">
                  <a:srgbClr val="000000">
                    <a:alpha val="43137"/>
                  </a:srgbClr>
                </a:outerShdw>
              </a:effectLst>
              <a:cs typeface="+mn-cs"/>
            </a:endParaRPr>
          </a:p>
        </p:txBody>
      </p:sp>
      <p:sp>
        <p:nvSpPr>
          <p:cNvPr id="103443" name="AutoShape 19"/>
          <p:cNvSpPr>
            <a:spLocks noChangeArrowheads="1"/>
          </p:cNvSpPr>
          <p:nvPr/>
        </p:nvSpPr>
        <p:spPr bwMode="auto">
          <a:xfrm>
            <a:off x="3492500" y="1989138"/>
            <a:ext cx="1871663" cy="647700"/>
          </a:xfrm>
          <a:prstGeom prst="leftArrow">
            <a:avLst>
              <a:gd name="adj1" fmla="val 50000"/>
              <a:gd name="adj2" fmla="val 72243"/>
            </a:avLst>
          </a:prstGeom>
          <a:noFill/>
          <a:ln w="28575">
            <a:solidFill>
              <a:srgbClr val="008000"/>
            </a:solidFill>
            <a:miter lim="800000"/>
            <a:headEnd/>
            <a:tailEnd/>
          </a:ln>
          <a:effectLst/>
          <a:extLst/>
        </p:spPr>
        <p:txBody>
          <a:bodyPr wrap="none" anchor="ctr"/>
          <a:lstStyle/>
          <a:p>
            <a:pPr marL="342900" indent="-342900" algn="ctr">
              <a:lnSpc>
                <a:spcPct val="90000"/>
              </a:lnSpc>
              <a:spcBef>
                <a:spcPct val="20000"/>
              </a:spcBef>
              <a:defRPr/>
            </a:pPr>
            <a:r>
              <a:rPr lang="en-GB" sz="2400">
                <a:solidFill>
                  <a:srgbClr val="008000"/>
                </a:solidFill>
                <a:cs typeface="+mn-cs"/>
              </a:rPr>
              <a:t>Calms</a:t>
            </a:r>
          </a:p>
        </p:txBody>
      </p:sp>
      <p:sp>
        <p:nvSpPr>
          <p:cNvPr id="793620" name="Text Box 20"/>
          <p:cNvSpPr txBox="1">
            <a:spLocks noChangeArrowheads="1"/>
          </p:cNvSpPr>
          <p:nvPr/>
        </p:nvSpPr>
        <p:spPr bwMode="auto">
          <a:xfrm>
            <a:off x="250825" y="5284788"/>
            <a:ext cx="2916238" cy="923925"/>
          </a:xfrm>
          <a:prstGeom prst="rect">
            <a:avLst/>
          </a:prstGeom>
          <a:noFill/>
          <a:ln>
            <a:noFill/>
          </a:ln>
          <a:effectLst/>
          <a:extLst/>
        </p:spPr>
        <p:txBody>
          <a:bodyPr>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eaLnBrk="0" fontAlgn="base" hangingPunct="0">
              <a:lnSpc>
                <a:spcPct val="90000"/>
              </a:lnSpc>
              <a:spcBef>
                <a:spcPct val="20000"/>
              </a:spcBef>
              <a:spcAft>
                <a:spcPct val="0"/>
              </a:spcAft>
              <a:defRPr b="1">
                <a:solidFill>
                  <a:schemeClr val="bg1"/>
                </a:solidFill>
                <a:latin typeface="Times New Roman" pitchFamily="18" charset="0"/>
              </a:defRPr>
            </a:lvl6pPr>
            <a:lvl7pPr marL="2971800" indent="-228600" eaLnBrk="0" fontAlgn="base" hangingPunct="0">
              <a:lnSpc>
                <a:spcPct val="90000"/>
              </a:lnSpc>
              <a:spcBef>
                <a:spcPct val="20000"/>
              </a:spcBef>
              <a:spcAft>
                <a:spcPct val="0"/>
              </a:spcAft>
              <a:defRPr b="1">
                <a:solidFill>
                  <a:schemeClr val="bg1"/>
                </a:solidFill>
                <a:latin typeface="Times New Roman" pitchFamily="18" charset="0"/>
              </a:defRPr>
            </a:lvl7pPr>
            <a:lvl8pPr marL="3429000" indent="-228600" eaLnBrk="0" fontAlgn="base" hangingPunct="0">
              <a:lnSpc>
                <a:spcPct val="90000"/>
              </a:lnSpc>
              <a:spcBef>
                <a:spcPct val="20000"/>
              </a:spcBef>
              <a:spcAft>
                <a:spcPct val="0"/>
              </a:spcAft>
              <a:defRPr b="1">
                <a:solidFill>
                  <a:schemeClr val="bg1"/>
                </a:solidFill>
                <a:latin typeface="Times New Roman" pitchFamily="18" charset="0"/>
              </a:defRPr>
            </a:lvl8pPr>
            <a:lvl9pPr marL="3886200" indent="-228600" eaLnBrk="0" fontAlgn="base" hangingPunct="0">
              <a:lnSpc>
                <a:spcPct val="90000"/>
              </a:lnSpc>
              <a:spcBef>
                <a:spcPct val="20000"/>
              </a:spcBef>
              <a:spcAft>
                <a:spcPct val="0"/>
              </a:spcAft>
              <a:defRPr b="1">
                <a:solidFill>
                  <a:schemeClr val="bg1"/>
                </a:solidFill>
                <a:latin typeface="Times New Roman" pitchFamily="18" charset="0"/>
              </a:defRPr>
            </a:lvl9pPr>
          </a:lstStyle>
          <a:p>
            <a:pPr eaLnBrk="1" hangingPunct="1">
              <a:spcBef>
                <a:spcPct val="50000"/>
              </a:spcBef>
              <a:defRPr/>
            </a:pPr>
            <a:r>
              <a:rPr lang="en-GB" sz="1800" smtClean="0">
                <a:solidFill>
                  <a:srgbClr val="008000"/>
                </a:solidFill>
                <a:latin typeface="Arial" charset="0"/>
                <a:cs typeface="+mn-cs"/>
              </a:rPr>
              <a:t>Internal representations of helpful others and sources of comfort</a:t>
            </a:r>
          </a:p>
        </p:txBody>
      </p:sp>
      <p:sp>
        <p:nvSpPr>
          <p:cNvPr id="793621" name="Text Box 21"/>
          <p:cNvSpPr txBox="1">
            <a:spLocks noChangeArrowheads="1"/>
          </p:cNvSpPr>
          <p:nvPr/>
        </p:nvSpPr>
        <p:spPr bwMode="auto">
          <a:xfrm>
            <a:off x="3492500" y="6216650"/>
            <a:ext cx="3671888" cy="641350"/>
          </a:xfrm>
          <a:prstGeom prst="rect">
            <a:avLst/>
          </a:prstGeom>
          <a:noFill/>
          <a:ln>
            <a:noFill/>
          </a:ln>
          <a:effectLst/>
          <a:extLst/>
        </p:spPr>
        <p:txBody>
          <a:bodyPr>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eaLnBrk="0" fontAlgn="base" hangingPunct="0">
              <a:lnSpc>
                <a:spcPct val="90000"/>
              </a:lnSpc>
              <a:spcBef>
                <a:spcPct val="20000"/>
              </a:spcBef>
              <a:spcAft>
                <a:spcPct val="0"/>
              </a:spcAft>
              <a:defRPr b="1">
                <a:solidFill>
                  <a:schemeClr val="bg1"/>
                </a:solidFill>
                <a:latin typeface="Times New Roman" pitchFamily="18" charset="0"/>
              </a:defRPr>
            </a:lvl6pPr>
            <a:lvl7pPr marL="2971800" indent="-228600" eaLnBrk="0" fontAlgn="base" hangingPunct="0">
              <a:lnSpc>
                <a:spcPct val="90000"/>
              </a:lnSpc>
              <a:spcBef>
                <a:spcPct val="20000"/>
              </a:spcBef>
              <a:spcAft>
                <a:spcPct val="0"/>
              </a:spcAft>
              <a:defRPr b="1">
                <a:solidFill>
                  <a:schemeClr val="bg1"/>
                </a:solidFill>
                <a:latin typeface="Times New Roman" pitchFamily="18" charset="0"/>
              </a:defRPr>
            </a:lvl7pPr>
            <a:lvl8pPr marL="3429000" indent="-228600" eaLnBrk="0" fontAlgn="base" hangingPunct="0">
              <a:lnSpc>
                <a:spcPct val="90000"/>
              </a:lnSpc>
              <a:spcBef>
                <a:spcPct val="20000"/>
              </a:spcBef>
              <a:spcAft>
                <a:spcPct val="0"/>
              </a:spcAft>
              <a:defRPr b="1">
                <a:solidFill>
                  <a:schemeClr val="bg1"/>
                </a:solidFill>
                <a:latin typeface="Times New Roman" pitchFamily="18" charset="0"/>
              </a:defRPr>
            </a:lvl8pPr>
            <a:lvl9pPr marL="3886200" indent="-228600" eaLnBrk="0" fontAlgn="base" hangingPunct="0">
              <a:lnSpc>
                <a:spcPct val="90000"/>
              </a:lnSpc>
              <a:spcBef>
                <a:spcPct val="20000"/>
              </a:spcBef>
              <a:spcAft>
                <a:spcPct val="0"/>
              </a:spcAft>
              <a:defRPr b="1">
                <a:solidFill>
                  <a:schemeClr val="bg1"/>
                </a:solidFill>
                <a:latin typeface="Times New Roman" pitchFamily="18" charset="0"/>
              </a:defRPr>
            </a:lvl9pPr>
          </a:lstStyle>
          <a:p>
            <a:pPr eaLnBrk="1" hangingPunct="1">
              <a:spcBef>
                <a:spcPct val="50000"/>
              </a:spcBef>
              <a:defRPr/>
            </a:pPr>
            <a:r>
              <a:rPr lang="en-GB" sz="1800" smtClean="0">
                <a:solidFill>
                  <a:srgbClr val="008000"/>
                </a:solidFill>
                <a:latin typeface="Arial" charset="0"/>
                <a:cs typeface="+mn-cs"/>
              </a:rPr>
              <a:t>Emotional memories of soothing</a:t>
            </a:r>
          </a:p>
        </p:txBody>
      </p:sp>
      <p:sp>
        <p:nvSpPr>
          <p:cNvPr id="793622" name="Text Box 22"/>
          <p:cNvSpPr txBox="1">
            <a:spLocks noChangeArrowheads="1"/>
          </p:cNvSpPr>
          <p:nvPr/>
        </p:nvSpPr>
        <p:spPr bwMode="auto">
          <a:xfrm>
            <a:off x="6786563" y="5184775"/>
            <a:ext cx="2339975" cy="641350"/>
          </a:xfrm>
          <a:prstGeom prst="rect">
            <a:avLst/>
          </a:prstGeom>
          <a:noFill/>
          <a:ln>
            <a:noFill/>
          </a:ln>
          <a:effectLst/>
          <a:extLst/>
        </p:spPr>
        <p:txBody>
          <a:bodyPr>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eaLnBrk="0" fontAlgn="base" hangingPunct="0">
              <a:lnSpc>
                <a:spcPct val="90000"/>
              </a:lnSpc>
              <a:spcBef>
                <a:spcPct val="20000"/>
              </a:spcBef>
              <a:spcAft>
                <a:spcPct val="0"/>
              </a:spcAft>
              <a:defRPr b="1">
                <a:solidFill>
                  <a:schemeClr val="bg1"/>
                </a:solidFill>
                <a:latin typeface="Times New Roman" pitchFamily="18" charset="0"/>
              </a:defRPr>
            </a:lvl6pPr>
            <a:lvl7pPr marL="2971800" indent="-228600" eaLnBrk="0" fontAlgn="base" hangingPunct="0">
              <a:lnSpc>
                <a:spcPct val="90000"/>
              </a:lnSpc>
              <a:spcBef>
                <a:spcPct val="20000"/>
              </a:spcBef>
              <a:spcAft>
                <a:spcPct val="0"/>
              </a:spcAft>
              <a:defRPr b="1">
                <a:solidFill>
                  <a:schemeClr val="bg1"/>
                </a:solidFill>
                <a:latin typeface="Times New Roman" pitchFamily="18" charset="0"/>
              </a:defRPr>
            </a:lvl7pPr>
            <a:lvl8pPr marL="3429000" indent="-228600" eaLnBrk="0" fontAlgn="base" hangingPunct="0">
              <a:lnSpc>
                <a:spcPct val="90000"/>
              </a:lnSpc>
              <a:spcBef>
                <a:spcPct val="20000"/>
              </a:spcBef>
              <a:spcAft>
                <a:spcPct val="0"/>
              </a:spcAft>
              <a:defRPr b="1">
                <a:solidFill>
                  <a:schemeClr val="bg1"/>
                </a:solidFill>
                <a:latin typeface="Times New Roman" pitchFamily="18" charset="0"/>
              </a:defRPr>
            </a:lvl8pPr>
            <a:lvl9pPr marL="3886200" indent="-228600" eaLnBrk="0" fontAlgn="base" hangingPunct="0">
              <a:lnSpc>
                <a:spcPct val="90000"/>
              </a:lnSpc>
              <a:spcBef>
                <a:spcPct val="20000"/>
              </a:spcBef>
              <a:spcAft>
                <a:spcPct val="0"/>
              </a:spcAft>
              <a:defRPr b="1">
                <a:solidFill>
                  <a:schemeClr val="bg1"/>
                </a:solidFill>
                <a:latin typeface="Times New Roman" pitchFamily="18" charset="0"/>
              </a:defRPr>
            </a:lvl9pPr>
          </a:lstStyle>
          <a:p>
            <a:pPr eaLnBrk="1" hangingPunct="1">
              <a:spcBef>
                <a:spcPct val="50000"/>
              </a:spcBef>
              <a:defRPr/>
            </a:pPr>
            <a:r>
              <a:rPr lang="en-GB" sz="1800" smtClean="0">
                <a:solidFill>
                  <a:srgbClr val="008000"/>
                </a:solidFill>
                <a:latin typeface="Arial" charset="0"/>
                <a:cs typeface="+mn-cs"/>
              </a:rPr>
              <a:t>Neurophysiological networks</a:t>
            </a:r>
          </a:p>
        </p:txBody>
      </p:sp>
      <p:sp>
        <p:nvSpPr>
          <p:cNvPr id="793623" name="Line 23"/>
          <p:cNvSpPr>
            <a:spLocks noChangeShapeType="1"/>
          </p:cNvSpPr>
          <p:nvPr/>
        </p:nvSpPr>
        <p:spPr bwMode="auto">
          <a:xfrm flipH="1">
            <a:off x="5003800" y="3789363"/>
            <a:ext cx="431800" cy="2447925"/>
          </a:xfrm>
          <a:prstGeom prst="line">
            <a:avLst/>
          </a:prstGeom>
          <a:noFill/>
          <a:ln w="38100">
            <a:solidFill>
              <a:srgbClr val="008000"/>
            </a:solidFill>
            <a:round/>
            <a:headEnd type="triangle" w="med" len="med"/>
            <a:tailEnd type="triangle" w="med" len="med"/>
          </a:ln>
          <a:effectLst/>
          <a:extLst/>
        </p:spPr>
        <p:txBody>
          <a:bodyPr/>
          <a:lstStyle/>
          <a:p>
            <a:pPr>
              <a:lnSpc>
                <a:spcPct val="90000"/>
              </a:lnSpc>
              <a:spcBef>
                <a:spcPct val="20000"/>
              </a:spcBef>
              <a:defRPr/>
            </a:pPr>
            <a:endParaRPr lang="en-GB" sz="1800">
              <a:solidFill>
                <a:srgbClr val="FFFFFF"/>
              </a:solidFill>
              <a:effectLst>
                <a:outerShdw blurRad="38100" dist="38100" dir="2700000" algn="tl">
                  <a:srgbClr val="000000">
                    <a:alpha val="43137"/>
                  </a:srgbClr>
                </a:outerShdw>
              </a:effectLst>
              <a:cs typeface="+mn-cs"/>
            </a:endParaRPr>
          </a:p>
        </p:txBody>
      </p:sp>
      <p:sp>
        <p:nvSpPr>
          <p:cNvPr id="793624" name="Text Box 24"/>
          <p:cNvSpPr txBox="1">
            <a:spLocks noChangeArrowheads="1"/>
          </p:cNvSpPr>
          <p:nvPr/>
        </p:nvSpPr>
        <p:spPr bwMode="auto">
          <a:xfrm>
            <a:off x="6084888" y="981075"/>
            <a:ext cx="3240087" cy="641350"/>
          </a:xfrm>
          <a:prstGeom prst="rect">
            <a:avLst/>
          </a:prstGeom>
          <a:noFill/>
          <a:ln>
            <a:noFill/>
          </a:ln>
          <a:effectLst/>
          <a:extLst/>
        </p:spPr>
        <p:txBody>
          <a:bodyPr>
            <a:spAutoFit/>
          </a:bodyPr>
          <a:lstStyle>
            <a:lvl1pPr eaLnBrk="0" hangingPunct="0">
              <a:defRPr b="1">
                <a:solidFill>
                  <a:schemeClr val="bg1"/>
                </a:solidFill>
                <a:latin typeface="Times New Roman" pitchFamily="18" charset="0"/>
              </a:defRPr>
            </a:lvl1pPr>
            <a:lvl2pPr marL="742950" indent="-285750" eaLnBrk="0" hangingPunct="0">
              <a:defRPr b="1">
                <a:solidFill>
                  <a:schemeClr val="bg1"/>
                </a:solidFill>
                <a:latin typeface="Times New Roman" pitchFamily="18" charset="0"/>
              </a:defRPr>
            </a:lvl2pPr>
            <a:lvl3pPr marL="1143000" indent="-228600" eaLnBrk="0" hangingPunct="0">
              <a:defRPr b="1">
                <a:solidFill>
                  <a:schemeClr val="bg1"/>
                </a:solidFill>
                <a:latin typeface="Times New Roman" pitchFamily="18" charset="0"/>
              </a:defRPr>
            </a:lvl3pPr>
            <a:lvl4pPr marL="1600200" indent="-228600" eaLnBrk="0" hangingPunct="0">
              <a:defRPr b="1">
                <a:solidFill>
                  <a:schemeClr val="bg1"/>
                </a:solidFill>
                <a:latin typeface="Times New Roman" pitchFamily="18" charset="0"/>
              </a:defRPr>
            </a:lvl4pPr>
            <a:lvl5pPr marL="2057400" indent="-228600" eaLnBrk="0" hangingPunct="0">
              <a:defRPr b="1">
                <a:solidFill>
                  <a:schemeClr val="bg1"/>
                </a:solidFill>
                <a:latin typeface="Times New Roman" pitchFamily="18" charset="0"/>
              </a:defRPr>
            </a:lvl5pPr>
            <a:lvl6pPr marL="2514600" indent="-228600" eaLnBrk="0" fontAlgn="base" hangingPunct="0">
              <a:lnSpc>
                <a:spcPct val="90000"/>
              </a:lnSpc>
              <a:spcBef>
                <a:spcPct val="20000"/>
              </a:spcBef>
              <a:spcAft>
                <a:spcPct val="0"/>
              </a:spcAft>
              <a:defRPr b="1">
                <a:solidFill>
                  <a:schemeClr val="bg1"/>
                </a:solidFill>
                <a:latin typeface="Times New Roman" pitchFamily="18" charset="0"/>
              </a:defRPr>
            </a:lvl6pPr>
            <a:lvl7pPr marL="2971800" indent="-228600" eaLnBrk="0" fontAlgn="base" hangingPunct="0">
              <a:lnSpc>
                <a:spcPct val="90000"/>
              </a:lnSpc>
              <a:spcBef>
                <a:spcPct val="20000"/>
              </a:spcBef>
              <a:spcAft>
                <a:spcPct val="0"/>
              </a:spcAft>
              <a:defRPr b="1">
                <a:solidFill>
                  <a:schemeClr val="bg1"/>
                </a:solidFill>
                <a:latin typeface="Times New Roman" pitchFamily="18" charset="0"/>
              </a:defRPr>
            </a:lvl7pPr>
            <a:lvl8pPr marL="3429000" indent="-228600" eaLnBrk="0" fontAlgn="base" hangingPunct="0">
              <a:lnSpc>
                <a:spcPct val="90000"/>
              </a:lnSpc>
              <a:spcBef>
                <a:spcPct val="20000"/>
              </a:spcBef>
              <a:spcAft>
                <a:spcPct val="0"/>
              </a:spcAft>
              <a:defRPr b="1">
                <a:solidFill>
                  <a:schemeClr val="bg1"/>
                </a:solidFill>
                <a:latin typeface="Times New Roman" pitchFamily="18" charset="0"/>
              </a:defRPr>
            </a:lvl8pPr>
            <a:lvl9pPr marL="3886200" indent="-228600" eaLnBrk="0" fontAlgn="base" hangingPunct="0">
              <a:lnSpc>
                <a:spcPct val="90000"/>
              </a:lnSpc>
              <a:spcBef>
                <a:spcPct val="20000"/>
              </a:spcBef>
              <a:spcAft>
                <a:spcPct val="0"/>
              </a:spcAft>
              <a:defRPr b="1">
                <a:solidFill>
                  <a:schemeClr val="bg1"/>
                </a:solidFill>
                <a:latin typeface="Times New Roman" pitchFamily="18" charset="0"/>
              </a:defRPr>
            </a:lvl9pPr>
          </a:lstStyle>
          <a:p>
            <a:pPr eaLnBrk="1" hangingPunct="1">
              <a:spcBef>
                <a:spcPct val="50000"/>
              </a:spcBef>
              <a:defRPr/>
            </a:pPr>
            <a:r>
              <a:rPr lang="en-GB" sz="1800" smtClean="0">
                <a:solidFill>
                  <a:srgbClr val="008000"/>
                </a:solidFill>
                <a:latin typeface="Arial" charset="0"/>
                <a:cs typeface="+mn-cs"/>
              </a:rPr>
              <a:t>Self-affiliation – experiences a lovable self</a:t>
            </a:r>
          </a:p>
        </p:txBody>
      </p:sp>
      <p:sp>
        <p:nvSpPr>
          <p:cNvPr id="793625" name="Line 25"/>
          <p:cNvSpPr>
            <a:spLocks noChangeShapeType="1"/>
          </p:cNvSpPr>
          <p:nvPr/>
        </p:nvSpPr>
        <p:spPr bwMode="auto">
          <a:xfrm flipV="1">
            <a:off x="6948488" y="1628775"/>
            <a:ext cx="1008062" cy="1079500"/>
          </a:xfrm>
          <a:prstGeom prst="line">
            <a:avLst/>
          </a:prstGeom>
          <a:noFill/>
          <a:ln w="38100">
            <a:solidFill>
              <a:srgbClr val="008000"/>
            </a:solidFill>
            <a:round/>
            <a:headEnd type="triangle" w="med" len="med"/>
            <a:tailEnd type="triangle" w="med" len="med"/>
          </a:ln>
          <a:effectLst/>
          <a:extLst/>
        </p:spPr>
        <p:txBody>
          <a:bodyPr/>
          <a:lstStyle/>
          <a:p>
            <a:pPr>
              <a:lnSpc>
                <a:spcPct val="90000"/>
              </a:lnSpc>
              <a:spcBef>
                <a:spcPct val="20000"/>
              </a:spcBef>
              <a:defRPr/>
            </a:pPr>
            <a:endParaRPr lang="en-GB" sz="1800">
              <a:solidFill>
                <a:srgbClr val="FFFFFF"/>
              </a:solidFill>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3611"/>
                                        </p:tgtEl>
                                        <p:attrNameLst>
                                          <p:attrName>style.visibility</p:attrName>
                                        </p:attrNameLst>
                                      </p:cBhvr>
                                      <p:to>
                                        <p:strVal val="visible"/>
                                      </p:to>
                                    </p:set>
                                    <p:anim calcmode="lin" valueType="num">
                                      <p:cBhvr additive="base">
                                        <p:cTn id="7" dur="500" fill="hold"/>
                                        <p:tgtEl>
                                          <p:spTgt spid="793611"/>
                                        </p:tgtEl>
                                        <p:attrNameLst>
                                          <p:attrName>ppt_x</p:attrName>
                                        </p:attrNameLst>
                                      </p:cBhvr>
                                      <p:tavLst>
                                        <p:tav tm="0">
                                          <p:val>
                                            <p:strVal val="#ppt_x"/>
                                          </p:val>
                                        </p:tav>
                                        <p:tav tm="100000">
                                          <p:val>
                                            <p:strVal val="#ppt_x"/>
                                          </p:val>
                                        </p:tav>
                                      </p:tavLst>
                                    </p:anim>
                                    <p:anim calcmode="lin" valueType="num">
                                      <p:cBhvr additive="base">
                                        <p:cTn id="8" dur="500" fill="hold"/>
                                        <p:tgtEl>
                                          <p:spTgt spid="7936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3620">
                                            <p:txEl>
                                              <p:pRg st="0" end="0"/>
                                            </p:txEl>
                                          </p:spTgt>
                                        </p:tgtEl>
                                        <p:attrNameLst>
                                          <p:attrName>style.visibility</p:attrName>
                                        </p:attrNameLst>
                                      </p:cBhvr>
                                      <p:to>
                                        <p:strVal val="visible"/>
                                      </p:to>
                                    </p:set>
                                    <p:anim calcmode="lin" valueType="num">
                                      <p:cBhvr additive="base">
                                        <p:cTn id="13" dur="500" fill="hold"/>
                                        <p:tgtEl>
                                          <p:spTgt spid="79362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36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93623"/>
                                        </p:tgtEl>
                                        <p:attrNameLst>
                                          <p:attrName>style.visibility</p:attrName>
                                        </p:attrNameLst>
                                      </p:cBhvr>
                                      <p:to>
                                        <p:strVal val="visible"/>
                                      </p:to>
                                    </p:set>
                                    <p:anim calcmode="lin" valueType="num">
                                      <p:cBhvr additive="base">
                                        <p:cTn id="19" dur="500" fill="hold"/>
                                        <p:tgtEl>
                                          <p:spTgt spid="793623"/>
                                        </p:tgtEl>
                                        <p:attrNameLst>
                                          <p:attrName>ppt_x</p:attrName>
                                        </p:attrNameLst>
                                      </p:cBhvr>
                                      <p:tavLst>
                                        <p:tav tm="0">
                                          <p:val>
                                            <p:strVal val="#ppt_x"/>
                                          </p:val>
                                        </p:tav>
                                        <p:tav tm="100000">
                                          <p:val>
                                            <p:strVal val="#ppt_x"/>
                                          </p:val>
                                        </p:tav>
                                      </p:tavLst>
                                    </p:anim>
                                    <p:anim calcmode="lin" valueType="num">
                                      <p:cBhvr additive="base">
                                        <p:cTn id="20" dur="500" fill="hold"/>
                                        <p:tgtEl>
                                          <p:spTgt spid="79362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93621">
                                            <p:txEl>
                                              <p:pRg st="0" end="0"/>
                                            </p:txEl>
                                          </p:spTgt>
                                        </p:tgtEl>
                                        <p:attrNameLst>
                                          <p:attrName>style.visibility</p:attrName>
                                        </p:attrNameLst>
                                      </p:cBhvr>
                                      <p:to>
                                        <p:strVal val="visible"/>
                                      </p:to>
                                    </p:set>
                                    <p:anim calcmode="lin" valueType="num">
                                      <p:cBhvr additive="base">
                                        <p:cTn id="25" dur="500" fill="hold"/>
                                        <p:tgtEl>
                                          <p:spTgt spid="79362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36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93608"/>
                                        </p:tgtEl>
                                        <p:attrNameLst>
                                          <p:attrName>style.visibility</p:attrName>
                                        </p:attrNameLst>
                                      </p:cBhvr>
                                      <p:to>
                                        <p:strVal val="visible"/>
                                      </p:to>
                                    </p:set>
                                    <p:anim calcmode="lin" valueType="num">
                                      <p:cBhvr additive="base">
                                        <p:cTn id="31" dur="500" fill="hold"/>
                                        <p:tgtEl>
                                          <p:spTgt spid="793608"/>
                                        </p:tgtEl>
                                        <p:attrNameLst>
                                          <p:attrName>ppt_x</p:attrName>
                                        </p:attrNameLst>
                                      </p:cBhvr>
                                      <p:tavLst>
                                        <p:tav tm="0">
                                          <p:val>
                                            <p:strVal val="#ppt_x"/>
                                          </p:val>
                                        </p:tav>
                                        <p:tav tm="100000">
                                          <p:val>
                                            <p:strVal val="#ppt_x"/>
                                          </p:val>
                                        </p:tav>
                                      </p:tavLst>
                                    </p:anim>
                                    <p:anim calcmode="lin" valueType="num">
                                      <p:cBhvr additive="base">
                                        <p:cTn id="32" dur="500" fill="hold"/>
                                        <p:tgtEl>
                                          <p:spTgt spid="79360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93622"/>
                                        </p:tgtEl>
                                        <p:attrNameLst>
                                          <p:attrName>style.visibility</p:attrName>
                                        </p:attrNameLst>
                                      </p:cBhvr>
                                      <p:to>
                                        <p:strVal val="visible"/>
                                      </p:to>
                                    </p:set>
                                    <p:anim calcmode="lin" valueType="num">
                                      <p:cBhvr additive="base">
                                        <p:cTn id="37" dur="500" fill="hold"/>
                                        <p:tgtEl>
                                          <p:spTgt spid="793622"/>
                                        </p:tgtEl>
                                        <p:attrNameLst>
                                          <p:attrName>ppt_x</p:attrName>
                                        </p:attrNameLst>
                                      </p:cBhvr>
                                      <p:tavLst>
                                        <p:tav tm="0">
                                          <p:val>
                                            <p:strVal val="#ppt_x"/>
                                          </p:val>
                                        </p:tav>
                                        <p:tav tm="100000">
                                          <p:val>
                                            <p:strVal val="#ppt_x"/>
                                          </p:val>
                                        </p:tav>
                                      </p:tavLst>
                                    </p:anim>
                                    <p:anim calcmode="lin" valueType="num">
                                      <p:cBhvr additive="base">
                                        <p:cTn id="38" dur="500" fill="hold"/>
                                        <p:tgtEl>
                                          <p:spTgt spid="79362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93625"/>
                                        </p:tgtEl>
                                        <p:attrNameLst>
                                          <p:attrName>style.visibility</p:attrName>
                                        </p:attrNameLst>
                                      </p:cBhvr>
                                      <p:to>
                                        <p:strVal val="visible"/>
                                      </p:to>
                                    </p:set>
                                    <p:anim calcmode="lin" valueType="num">
                                      <p:cBhvr additive="base">
                                        <p:cTn id="43" dur="500" fill="hold"/>
                                        <p:tgtEl>
                                          <p:spTgt spid="793625"/>
                                        </p:tgtEl>
                                        <p:attrNameLst>
                                          <p:attrName>ppt_x</p:attrName>
                                        </p:attrNameLst>
                                      </p:cBhvr>
                                      <p:tavLst>
                                        <p:tav tm="0">
                                          <p:val>
                                            <p:strVal val="#ppt_x"/>
                                          </p:val>
                                        </p:tav>
                                        <p:tav tm="100000">
                                          <p:val>
                                            <p:strVal val="#ppt_x"/>
                                          </p:val>
                                        </p:tav>
                                      </p:tavLst>
                                    </p:anim>
                                    <p:anim calcmode="lin" valueType="num">
                                      <p:cBhvr additive="base">
                                        <p:cTn id="44" dur="500" fill="hold"/>
                                        <p:tgtEl>
                                          <p:spTgt spid="79362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93624">
                                            <p:txEl>
                                              <p:pRg st="0" end="0"/>
                                            </p:txEl>
                                          </p:spTgt>
                                        </p:tgtEl>
                                        <p:attrNameLst>
                                          <p:attrName>style.visibility</p:attrName>
                                        </p:attrNameLst>
                                      </p:cBhvr>
                                      <p:to>
                                        <p:strVal val="visible"/>
                                      </p:to>
                                    </p:set>
                                    <p:anim calcmode="lin" valueType="num">
                                      <p:cBhvr additive="base">
                                        <p:cTn id="49" dur="500" fill="hold"/>
                                        <p:tgtEl>
                                          <p:spTgt spid="79362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936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2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9524" name="Rectangle 2"/>
          <p:cNvSpPr>
            <a:spLocks noGrp="1" noChangeArrowheads="1"/>
          </p:cNvSpPr>
          <p:nvPr>
            <p:ph type="ctrTitle"/>
          </p:nvPr>
        </p:nvSpPr>
        <p:spPr>
          <a:xfrm>
            <a:off x="685800" y="838200"/>
            <a:ext cx="7772400" cy="457200"/>
          </a:xfrm>
        </p:spPr>
        <p:txBody>
          <a:bodyPr/>
          <a:lstStyle/>
          <a:p>
            <a:pPr eaLnBrk="1" hangingPunct="1"/>
            <a:endParaRPr lang="en-US" b="1" smtClean="0">
              <a:solidFill>
                <a:srgbClr val="A50021"/>
              </a:solidFill>
            </a:endParaRPr>
          </a:p>
        </p:txBody>
      </p:sp>
      <p:sp>
        <p:nvSpPr>
          <p:cNvPr id="619525" name="Rectangle 3"/>
          <p:cNvSpPr>
            <a:spLocks noGrp="1" noChangeArrowheads="1"/>
          </p:cNvSpPr>
          <p:nvPr>
            <p:ph type="subTitle" idx="1"/>
          </p:nvPr>
        </p:nvSpPr>
        <p:spPr>
          <a:xfrm>
            <a:off x="1371600" y="1981200"/>
            <a:ext cx="6553200" cy="4114800"/>
          </a:xfrm>
        </p:spPr>
        <p:txBody>
          <a:bodyPr/>
          <a:lstStyle/>
          <a:p>
            <a:pPr algn="l" eaLnBrk="1" hangingPunct="1"/>
            <a:endParaRPr lang="en-US" b="1" smtClean="0">
              <a:solidFill>
                <a:srgbClr val="000066"/>
              </a:solidFill>
            </a:endParaRPr>
          </a:p>
        </p:txBody>
      </p:sp>
      <p:sp>
        <p:nvSpPr>
          <p:cNvPr id="619526" name="Rectangle 4"/>
          <p:cNvSpPr>
            <a:spLocks noChangeArrowheads="1"/>
          </p:cNvSpPr>
          <p:nvPr/>
        </p:nvSpPr>
        <p:spPr bwMode="auto">
          <a:xfrm>
            <a:off x="685800" y="533400"/>
            <a:ext cx="7772400" cy="304800"/>
          </a:xfrm>
          <a:prstGeom prst="rect">
            <a:avLst/>
          </a:prstGeom>
          <a:noFill/>
          <a:ln w="9525">
            <a:noFill/>
            <a:miter lim="800000"/>
            <a:headEnd/>
            <a:tailEnd/>
          </a:ln>
        </p:spPr>
        <p:txBody>
          <a:bodyPr anchor="ctr"/>
          <a:lstStyle/>
          <a:p>
            <a:pPr algn="ctr"/>
            <a:endParaRPr lang="en-US" sz="3600">
              <a:solidFill>
                <a:srgbClr val="A50021"/>
              </a:solidFill>
            </a:endParaRPr>
          </a:p>
        </p:txBody>
      </p:sp>
      <p:graphicFrame>
        <p:nvGraphicFramePr>
          <p:cNvPr id="619523" name="Object 3" descr="Parchment"/>
          <p:cNvGraphicFramePr>
            <a:graphicFrameLocks noChangeAspect="1"/>
          </p:cNvGraphicFramePr>
          <p:nvPr/>
        </p:nvGraphicFramePr>
        <p:xfrm>
          <a:off x="0" y="0"/>
          <a:ext cx="9324975" cy="7029450"/>
        </p:xfrm>
        <a:graphic>
          <a:graphicData uri="http://schemas.openxmlformats.org/presentationml/2006/ole">
            <mc:AlternateContent xmlns:mc="http://schemas.openxmlformats.org/markup-compatibility/2006">
              <mc:Choice xmlns:v="urn:schemas-microsoft-com:vml" Requires="v">
                <p:oleObj spid="_x0000_s619524" name="Bitmap Image" r:id="rId4" imgW="8419048" imgH="5915851" progId="PBrush">
                  <p:embed/>
                </p:oleObj>
              </mc:Choice>
              <mc:Fallback>
                <p:oleObj name="Bitmap Image" r:id="rId4" imgW="8419048" imgH="5915851" progId="PBrush">
                  <p:embed/>
                  <p:pic>
                    <p:nvPicPr>
                      <p:cNvPr id="0" name="Picture 3" descr="Parch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324975" cy="7029450"/>
                      </a:xfrm>
                      <a:prstGeom prst="rect">
                        <a:avLst/>
                      </a:prstGeom>
                      <a:blipFill dpi="0" rotWithShape="0">
                        <a:blip r:embed="rId6"/>
                        <a:srcRect/>
                        <a:tile tx="0" ty="0" sx="100000" sy="100000" flip="none" algn="tl"/>
                      </a:bli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9527" name="Text Box 6"/>
          <p:cNvSpPr txBox="1">
            <a:spLocks noChangeArrowheads="1"/>
          </p:cNvSpPr>
          <p:nvPr/>
        </p:nvSpPr>
        <p:spPr bwMode="auto">
          <a:xfrm>
            <a:off x="3505200" y="1260475"/>
            <a:ext cx="1371600" cy="457200"/>
          </a:xfrm>
          <a:prstGeom prst="rect">
            <a:avLst/>
          </a:prstGeom>
          <a:noFill/>
          <a:ln w="9525">
            <a:noFill/>
            <a:miter lim="800000"/>
            <a:headEnd/>
            <a:tailEnd/>
          </a:ln>
        </p:spPr>
        <p:txBody>
          <a:bodyPr>
            <a:spAutoFit/>
          </a:bodyPr>
          <a:lstStyle/>
          <a:p>
            <a:endParaRPr lang="en-US" sz="2400" b="0">
              <a:solidFill>
                <a:schemeClr val="tx1"/>
              </a:solidFill>
            </a:endParaRPr>
          </a:p>
        </p:txBody>
      </p:sp>
      <p:sp>
        <p:nvSpPr>
          <p:cNvPr id="619528" name="Text Box 7"/>
          <p:cNvSpPr txBox="1">
            <a:spLocks noChangeArrowheads="1"/>
          </p:cNvSpPr>
          <p:nvPr/>
        </p:nvSpPr>
        <p:spPr bwMode="auto">
          <a:xfrm>
            <a:off x="3527425" y="3505200"/>
            <a:ext cx="1577975" cy="457200"/>
          </a:xfrm>
          <a:prstGeom prst="rect">
            <a:avLst/>
          </a:prstGeom>
          <a:noFill/>
          <a:ln w="9525">
            <a:noFill/>
            <a:miter lim="800000"/>
            <a:headEnd/>
            <a:tailEnd/>
          </a:ln>
        </p:spPr>
        <p:txBody>
          <a:bodyPr>
            <a:spAutoFit/>
          </a:bodyPr>
          <a:lstStyle/>
          <a:p>
            <a:pPr>
              <a:spcBef>
                <a:spcPct val="50000"/>
              </a:spcBef>
            </a:pPr>
            <a:endParaRPr lang="en-US" sz="2400" b="0">
              <a:solidFill>
                <a:schemeClr val="tx1"/>
              </a:solidFill>
            </a:endParaRPr>
          </a:p>
        </p:txBody>
      </p:sp>
      <p:sp>
        <p:nvSpPr>
          <p:cNvPr id="795656" name="Line 8"/>
          <p:cNvSpPr>
            <a:spLocks noChangeShapeType="1"/>
          </p:cNvSpPr>
          <p:nvPr/>
        </p:nvSpPr>
        <p:spPr bwMode="auto">
          <a:xfrm>
            <a:off x="6372225" y="3860800"/>
            <a:ext cx="1008063" cy="1295400"/>
          </a:xfrm>
          <a:prstGeom prst="line">
            <a:avLst/>
          </a:prstGeom>
          <a:noFill/>
          <a:ln w="38100">
            <a:solidFill>
              <a:srgbClr val="990000"/>
            </a:solidFill>
            <a:round/>
            <a:headEnd type="triangle" w="med" len="med"/>
            <a:tailEnd type="triangle" w="med" len="med"/>
          </a:ln>
          <a:effectLst/>
          <a:extLst/>
        </p:spPr>
        <p:txBody>
          <a:bodyPr/>
          <a:lstStyle/>
          <a:p>
            <a:pPr>
              <a:defRPr/>
            </a:pPr>
            <a:endParaRPr lang="en-GB">
              <a:effectLst>
                <a:outerShdw blurRad="38100" dist="38100" dir="2700000" algn="tl">
                  <a:srgbClr val="000000">
                    <a:alpha val="43137"/>
                  </a:srgbClr>
                </a:outerShdw>
              </a:effectLst>
            </a:endParaRPr>
          </a:p>
        </p:txBody>
      </p:sp>
      <p:sp>
        <p:nvSpPr>
          <p:cNvPr id="619530" name="Text Box 9"/>
          <p:cNvSpPr txBox="1">
            <a:spLocks noChangeArrowheads="1"/>
          </p:cNvSpPr>
          <p:nvPr/>
        </p:nvSpPr>
        <p:spPr bwMode="auto">
          <a:xfrm>
            <a:off x="3733800" y="5478463"/>
            <a:ext cx="1143000" cy="457200"/>
          </a:xfrm>
          <a:prstGeom prst="rect">
            <a:avLst/>
          </a:prstGeom>
          <a:noFill/>
          <a:ln w="9525">
            <a:noFill/>
            <a:miter lim="800000"/>
            <a:headEnd/>
            <a:tailEnd/>
          </a:ln>
        </p:spPr>
        <p:txBody>
          <a:bodyPr>
            <a:spAutoFit/>
          </a:bodyPr>
          <a:lstStyle/>
          <a:p>
            <a:pPr>
              <a:spcBef>
                <a:spcPct val="50000"/>
              </a:spcBef>
            </a:pPr>
            <a:endParaRPr lang="en-US" sz="2400" b="0">
              <a:solidFill>
                <a:schemeClr val="tx1"/>
              </a:solidFill>
            </a:endParaRPr>
          </a:p>
        </p:txBody>
      </p:sp>
      <p:sp>
        <p:nvSpPr>
          <p:cNvPr id="619531" name="Text Box 10"/>
          <p:cNvSpPr txBox="1">
            <a:spLocks noChangeArrowheads="1"/>
          </p:cNvSpPr>
          <p:nvPr/>
        </p:nvSpPr>
        <p:spPr bwMode="auto">
          <a:xfrm>
            <a:off x="6659563" y="5157788"/>
            <a:ext cx="1600200" cy="396875"/>
          </a:xfrm>
          <a:prstGeom prst="rect">
            <a:avLst/>
          </a:prstGeom>
          <a:noFill/>
          <a:ln w="9525">
            <a:noFill/>
            <a:miter lim="800000"/>
            <a:headEnd/>
            <a:tailEnd/>
          </a:ln>
        </p:spPr>
        <p:txBody>
          <a:bodyPr>
            <a:spAutoFit/>
          </a:bodyPr>
          <a:lstStyle/>
          <a:p>
            <a:pPr>
              <a:spcBef>
                <a:spcPct val="50000"/>
              </a:spcBef>
            </a:pPr>
            <a:endParaRPr lang="en-US">
              <a:solidFill>
                <a:srgbClr val="336600"/>
              </a:solidFill>
            </a:endParaRPr>
          </a:p>
        </p:txBody>
      </p:sp>
      <p:sp>
        <p:nvSpPr>
          <p:cNvPr id="795659" name="Line 11"/>
          <p:cNvSpPr>
            <a:spLocks noChangeShapeType="1"/>
          </p:cNvSpPr>
          <p:nvPr/>
        </p:nvSpPr>
        <p:spPr bwMode="auto">
          <a:xfrm flipV="1">
            <a:off x="2555875" y="3429000"/>
            <a:ext cx="2374900" cy="1800225"/>
          </a:xfrm>
          <a:prstGeom prst="line">
            <a:avLst/>
          </a:prstGeom>
          <a:noFill/>
          <a:ln w="38100">
            <a:solidFill>
              <a:srgbClr val="990000"/>
            </a:solidFill>
            <a:round/>
            <a:headEnd type="triangle" w="med" len="med"/>
            <a:tailEnd type="triangle" w="med" len="med"/>
          </a:ln>
          <a:effectLst/>
          <a:extLst/>
        </p:spPr>
        <p:txBody>
          <a:bodyPr/>
          <a:lstStyle/>
          <a:p>
            <a:pPr>
              <a:defRPr/>
            </a:pPr>
            <a:endParaRPr lang="en-GB">
              <a:effectLst>
                <a:outerShdw blurRad="38100" dist="38100" dir="2700000" algn="tl">
                  <a:srgbClr val="000000">
                    <a:alpha val="43137"/>
                  </a:srgbClr>
                </a:outerShdw>
              </a:effectLst>
            </a:endParaRPr>
          </a:p>
        </p:txBody>
      </p:sp>
      <p:sp>
        <p:nvSpPr>
          <p:cNvPr id="795660" name="Rectangle 12"/>
          <p:cNvSpPr>
            <a:spLocks noChangeArrowheads="1"/>
          </p:cNvSpPr>
          <p:nvPr/>
        </p:nvSpPr>
        <p:spPr bwMode="auto">
          <a:xfrm>
            <a:off x="684213" y="0"/>
            <a:ext cx="7772400" cy="620713"/>
          </a:xfrm>
          <a:prstGeom prst="rect">
            <a:avLst/>
          </a:prstGeom>
          <a:noFill/>
          <a:ln>
            <a:noFill/>
          </a:ln>
          <a:effectLst/>
          <a:extLst/>
        </p:spPr>
        <p:txBody>
          <a:bodyPr anchor="ctr"/>
          <a:lstStyle/>
          <a:p>
            <a:pPr algn="ctr">
              <a:defRPr/>
            </a:pPr>
            <a:r>
              <a:rPr lang="en-GB" sz="3200">
                <a:solidFill>
                  <a:srgbClr val="990000"/>
                </a:solidFill>
                <a:effectLst>
                  <a:outerShdw blurRad="38100" dist="38100" dir="2700000" algn="tl">
                    <a:srgbClr val="000000"/>
                  </a:outerShdw>
                </a:effectLst>
              </a:rPr>
              <a:t>Internal Threat and More threat</a:t>
            </a:r>
          </a:p>
        </p:txBody>
      </p:sp>
      <p:sp>
        <p:nvSpPr>
          <p:cNvPr id="619534" name="Text Box 13"/>
          <p:cNvSpPr txBox="1">
            <a:spLocks noChangeArrowheads="1"/>
          </p:cNvSpPr>
          <p:nvPr/>
        </p:nvSpPr>
        <p:spPr bwMode="auto">
          <a:xfrm>
            <a:off x="4267200" y="1752600"/>
            <a:ext cx="762000" cy="457200"/>
          </a:xfrm>
          <a:prstGeom prst="rect">
            <a:avLst/>
          </a:prstGeom>
          <a:noFill/>
          <a:ln w="9525">
            <a:noFill/>
            <a:miter lim="800000"/>
            <a:headEnd/>
            <a:tailEnd/>
          </a:ln>
        </p:spPr>
        <p:txBody>
          <a:bodyPr>
            <a:spAutoFit/>
          </a:bodyPr>
          <a:lstStyle/>
          <a:p>
            <a:pPr>
              <a:spcBef>
                <a:spcPct val="50000"/>
              </a:spcBef>
            </a:pPr>
            <a:endParaRPr lang="en-US" sz="2400">
              <a:solidFill>
                <a:srgbClr val="CC00CC"/>
              </a:solidFill>
            </a:endParaRPr>
          </a:p>
        </p:txBody>
      </p:sp>
      <p:sp>
        <p:nvSpPr>
          <p:cNvPr id="795662" name="Oval 14"/>
          <p:cNvSpPr>
            <a:spLocks noChangeArrowheads="1"/>
          </p:cNvSpPr>
          <p:nvPr/>
        </p:nvSpPr>
        <p:spPr bwMode="auto">
          <a:xfrm>
            <a:off x="2268538" y="2852738"/>
            <a:ext cx="1798637" cy="144462"/>
          </a:xfrm>
          <a:prstGeom prst="ellipse">
            <a:avLst/>
          </a:prstGeom>
          <a:noFill/>
          <a:ln>
            <a:noFill/>
          </a:ln>
          <a:effectLst/>
          <a:extLst/>
        </p:spPr>
        <p:txBody>
          <a:bodyPr wrap="none" anchor="ctr"/>
          <a:lstStyle/>
          <a:p>
            <a:pPr>
              <a:defRPr/>
            </a:pPr>
            <a:endParaRPr lang="en-GB">
              <a:effectLst>
                <a:outerShdw blurRad="38100" dist="38100" dir="2700000" algn="tl">
                  <a:srgbClr val="000000">
                    <a:alpha val="43137"/>
                  </a:srgbClr>
                </a:outerShdw>
              </a:effectLst>
            </a:endParaRPr>
          </a:p>
        </p:txBody>
      </p:sp>
      <p:sp>
        <p:nvSpPr>
          <p:cNvPr id="619536" name="Text Box 15"/>
          <p:cNvSpPr txBox="1">
            <a:spLocks noChangeArrowheads="1"/>
          </p:cNvSpPr>
          <p:nvPr/>
        </p:nvSpPr>
        <p:spPr bwMode="auto">
          <a:xfrm>
            <a:off x="2339975" y="2997200"/>
            <a:ext cx="1223963" cy="420688"/>
          </a:xfrm>
          <a:prstGeom prst="rect">
            <a:avLst/>
          </a:prstGeom>
          <a:noFill/>
          <a:ln w="9525">
            <a:noFill/>
            <a:miter lim="800000"/>
            <a:headEnd/>
            <a:tailEnd/>
          </a:ln>
        </p:spPr>
        <p:txBody>
          <a:bodyPr>
            <a:spAutoFit/>
          </a:bodyPr>
          <a:lstStyle/>
          <a:p>
            <a:pPr marL="342900" indent="-342900">
              <a:spcBef>
                <a:spcPct val="50000"/>
              </a:spcBef>
            </a:pPr>
            <a:r>
              <a:rPr lang="en-GB" sz="2400">
                <a:solidFill>
                  <a:srgbClr val="800000"/>
                </a:solidFill>
              </a:rPr>
              <a:t>Threat</a:t>
            </a:r>
          </a:p>
        </p:txBody>
      </p:sp>
      <p:sp>
        <p:nvSpPr>
          <p:cNvPr id="795664" name="Oval 16"/>
          <p:cNvSpPr>
            <a:spLocks noChangeArrowheads="1"/>
          </p:cNvSpPr>
          <p:nvPr/>
        </p:nvSpPr>
        <p:spPr bwMode="auto">
          <a:xfrm>
            <a:off x="4932363" y="2420938"/>
            <a:ext cx="1944687" cy="1295400"/>
          </a:xfrm>
          <a:prstGeom prst="ellipse">
            <a:avLst/>
          </a:prstGeom>
          <a:noFill/>
          <a:ln w="38100">
            <a:solidFill>
              <a:srgbClr val="008000"/>
            </a:solidFill>
            <a:round/>
            <a:headEnd/>
            <a:tailEnd/>
          </a:ln>
          <a:effectLst/>
          <a:extLst/>
        </p:spPr>
        <p:txBody>
          <a:bodyPr wrap="none" anchor="ctr"/>
          <a:lstStyle/>
          <a:p>
            <a:pPr>
              <a:defRPr/>
            </a:pPr>
            <a:endParaRPr lang="en-GB">
              <a:effectLst>
                <a:outerShdw blurRad="38100" dist="38100" dir="2700000" algn="tl">
                  <a:srgbClr val="000000">
                    <a:alpha val="43137"/>
                  </a:srgbClr>
                </a:outerShdw>
              </a:effectLst>
            </a:endParaRPr>
          </a:p>
        </p:txBody>
      </p:sp>
      <p:sp>
        <p:nvSpPr>
          <p:cNvPr id="619538" name="Text Box 17"/>
          <p:cNvSpPr txBox="1">
            <a:spLocks noChangeArrowheads="1"/>
          </p:cNvSpPr>
          <p:nvPr/>
        </p:nvSpPr>
        <p:spPr bwMode="auto">
          <a:xfrm>
            <a:off x="5148263" y="2636838"/>
            <a:ext cx="1727200" cy="749300"/>
          </a:xfrm>
          <a:prstGeom prst="rect">
            <a:avLst/>
          </a:prstGeom>
          <a:noFill/>
          <a:ln w="9525">
            <a:noFill/>
            <a:miter lim="800000"/>
            <a:headEnd/>
            <a:tailEnd/>
          </a:ln>
        </p:spPr>
        <p:txBody>
          <a:bodyPr>
            <a:spAutoFit/>
          </a:bodyPr>
          <a:lstStyle/>
          <a:p>
            <a:pPr>
              <a:spcBef>
                <a:spcPct val="50000"/>
              </a:spcBef>
            </a:pPr>
            <a:r>
              <a:rPr lang="en-GB" sz="2400">
                <a:solidFill>
                  <a:srgbClr val="008000"/>
                </a:solidFill>
              </a:rPr>
              <a:t>Affiliative/ Soothing</a:t>
            </a:r>
          </a:p>
        </p:txBody>
      </p:sp>
      <p:sp>
        <p:nvSpPr>
          <p:cNvPr id="795666" name="AutoShape 18"/>
          <p:cNvSpPr>
            <a:spLocks noChangeArrowheads="1"/>
          </p:cNvSpPr>
          <p:nvPr/>
        </p:nvSpPr>
        <p:spPr bwMode="auto">
          <a:xfrm>
            <a:off x="2124075" y="2492375"/>
            <a:ext cx="1584325" cy="1441450"/>
          </a:xfrm>
          <a:prstGeom prst="irregularSeal1">
            <a:avLst/>
          </a:prstGeom>
          <a:noFill/>
          <a:ln w="28575">
            <a:solidFill>
              <a:srgbClr val="800000"/>
            </a:solidFill>
            <a:miter lim="800000"/>
            <a:headEnd/>
            <a:tailEnd/>
          </a:ln>
          <a:effectLst/>
          <a:extLst/>
        </p:spPr>
        <p:txBody>
          <a:bodyPr wrap="none" anchor="ctr"/>
          <a:lstStyle/>
          <a:p>
            <a:pPr>
              <a:defRPr/>
            </a:pPr>
            <a:endParaRPr lang="en-GB">
              <a:effectLst>
                <a:outerShdw blurRad="38100" dist="38100" dir="2700000" algn="tl">
                  <a:srgbClr val="000000">
                    <a:alpha val="43137"/>
                  </a:srgbClr>
                </a:outerShdw>
              </a:effectLst>
            </a:endParaRPr>
          </a:p>
        </p:txBody>
      </p:sp>
      <p:sp>
        <p:nvSpPr>
          <p:cNvPr id="619540" name="AutoShape 19"/>
          <p:cNvSpPr>
            <a:spLocks noChangeArrowheads="1"/>
          </p:cNvSpPr>
          <p:nvPr/>
        </p:nvSpPr>
        <p:spPr bwMode="auto">
          <a:xfrm>
            <a:off x="3492500" y="1989138"/>
            <a:ext cx="1871663" cy="647700"/>
          </a:xfrm>
          <a:prstGeom prst="leftArrow">
            <a:avLst>
              <a:gd name="adj1" fmla="val 50000"/>
              <a:gd name="adj2" fmla="val 72243"/>
            </a:avLst>
          </a:prstGeom>
          <a:noFill/>
          <a:ln w="28575">
            <a:solidFill>
              <a:srgbClr val="008000"/>
            </a:solidFill>
            <a:miter lim="800000"/>
            <a:headEnd/>
            <a:tailEnd/>
          </a:ln>
        </p:spPr>
        <p:txBody>
          <a:bodyPr wrap="none" anchor="ctr"/>
          <a:lstStyle/>
          <a:p>
            <a:pPr marL="342900" indent="-342900" algn="ctr"/>
            <a:r>
              <a:rPr lang="en-GB" sz="2400">
                <a:solidFill>
                  <a:srgbClr val="008000"/>
                </a:solidFill>
              </a:rPr>
              <a:t>Calms</a:t>
            </a:r>
          </a:p>
        </p:txBody>
      </p:sp>
      <p:sp>
        <p:nvSpPr>
          <p:cNvPr id="795668" name="Text Box 20"/>
          <p:cNvSpPr txBox="1">
            <a:spLocks noChangeArrowheads="1"/>
          </p:cNvSpPr>
          <p:nvPr/>
        </p:nvSpPr>
        <p:spPr bwMode="auto">
          <a:xfrm>
            <a:off x="395288" y="5294313"/>
            <a:ext cx="2520950" cy="641350"/>
          </a:xfrm>
          <a:prstGeom prst="rect">
            <a:avLst/>
          </a:prstGeom>
          <a:noFill/>
          <a:ln w="9525">
            <a:noFill/>
            <a:miter lim="800000"/>
            <a:headEnd/>
            <a:tailEnd/>
          </a:ln>
        </p:spPr>
        <p:txBody>
          <a:bodyPr>
            <a:spAutoFit/>
          </a:bodyPr>
          <a:lstStyle/>
          <a:p>
            <a:pPr>
              <a:spcBef>
                <a:spcPct val="50000"/>
              </a:spcBef>
            </a:pPr>
            <a:r>
              <a:rPr lang="en-GB">
                <a:solidFill>
                  <a:srgbClr val="993300"/>
                </a:solidFill>
                <a:latin typeface="Arial" charset="0"/>
              </a:rPr>
              <a:t>Others are threats or alarming</a:t>
            </a:r>
          </a:p>
        </p:txBody>
      </p:sp>
      <p:sp>
        <p:nvSpPr>
          <p:cNvPr id="795669" name="Text Box 21"/>
          <p:cNvSpPr txBox="1">
            <a:spLocks noChangeArrowheads="1"/>
          </p:cNvSpPr>
          <p:nvPr/>
        </p:nvSpPr>
        <p:spPr bwMode="auto">
          <a:xfrm>
            <a:off x="3492500" y="6216650"/>
            <a:ext cx="3671888" cy="641350"/>
          </a:xfrm>
          <a:prstGeom prst="rect">
            <a:avLst/>
          </a:prstGeom>
          <a:noFill/>
          <a:ln w="9525">
            <a:noFill/>
            <a:miter lim="800000"/>
            <a:headEnd/>
            <a:tailEnd/>
          </a:ln>
        </p:spPr>
        <p:txBody>
          <a:bodyPr>
            <a:spAutoFit/>
          </a:bodyPr>
          <a:lstStyle/>
          <a:p>
            <a:pPr>
              <a:spcBef>
                <a:spcPct val="50000"/>
              </a:spcBef>
            </a:pPr>
            <a:r>
              <a:rPr lang="en-GB">
                <a:solidFill>
                  <a:srgbClr val="993300"/>
                </a:solidFill>
                <a:latin typeface="Arial" charset="0"/>
              </a:rPr>
              <a:t>Emotional memories of no soothing</a:t>
            </a:r>
          </a:p>
        </p:txBody>
      </p:sp>
      <p:sp>
        <p:nvSpPr>
          <p:cNvPr id="795670" name="Text Box 22"/>
          <p:cNvSpPr txBox="1">
            <a:spLocks noChangeArrowheads="1"/>
          </p:cNvSpPr>
          <p:nvPr/>
        </p:nvSpPr>
        <p:spPr bwMode="auto">
          <a:xfrm>
            <a:off x="7019925" y="5195888"/>
            <a:ext cx="2305050" cy="641350"/>
          </a:xfrm>
          <a:prstGeom prst="rect">
            <a:avLst/>
          </a:prstGeom>
          <a:noFill/>
          <a:ln w="9525">
            <a:noFill/>
            <a:miter lim="800000"/>
            <a:headEnd/>
            <a:tailEnd/>
          </a:ln>
        </p:spPr>
        <p:txBody>
          <a:bodyPr>
            <a:spAutoFit/>
          </a:bodyPr>
          <a:lstStyle/>
          <a:p>
            <a:pPr>
              <a:spcBef>
                <a:spcPct val="50000"/>
              </a:spcBef>
            </a:pPr>
            <a:r>
              <a:rPr lang="en-GB">
                <a:solidFill>
                  <a:srgbClr val="993300"/>
                </a:solidFill>
                <a:latin typeface="Arial" charset="0"/>
              </a:rPr>
              <a:t>Neurophysiological networks</a:t>
            </a:r>
          </a:p>
        </p:txBody>
      </p:sp>
      <p:sp>
        <p:nvSpPr>
          <p:cNvPr id="795671" name="Line 23"/>
          <p:cNvSpPr>
            <a:spLocks noChangeShapeType="1"/>
          </p:cNvSpPr>
          <p:nvPr/>
        </p:nvSpPr>
        <p:spPr bwMode="auto">
          <a:xfrm flipH="1">
            <a:off x="5003800" y="3789363"/>
            <a:ext cx="431800" cy="2447925"/>
          </a:xfrm>
          <a:prstGeom prst="line">
            <a:avLst/>
          </a:prstGeom>
          <a:noFill/>
          <a:ln w="38100">
            <a:solidFill>
              <a:srgbClr val="990000"/>
            </a:solidFill>
            <a:round/>
            <a:headEnd type="triangle" w="med" len="med"/>
            <a:tailEnd type="triangle" w="med" len="med"/>
          </a:ln>
          <a:effectLst/>
          <a:extLst/>
        </p:spPr>
        <p:txBody>
          <a:bodyPr/>
          <a:lstStyle/>
          <a:p>
            <a:pPr>
              <a:defRPr/>
            </a:pPr>
            <a:endParaRPr lang="en-GB">
              <a:effectLst>
                <a:outerShdw blurRad="38100" dist="38100" dir="2700000" algn="tl">
                  <a:srgbClr val="000000">
                    <a:alpha val="43137"/>
                  </a:srgbClr>
                </a:outerShdw>
              </a:effectLst>
            </a:endParaRPr>
          </a:p>
        </p:txBody>
      </p:sp>
      <p:sp>
        <p:nvSpPr>
          <p:cNvPr id="795672" name="Text Box 24"/>
          <p:cNvSpPr txBox="1">
            <a:spLocks noChangeArrowheads="1"/>
          </p:cNvSpPr>
          <p:nvPr/>
        </p:nvSpPr>
        <p:spPr bwMode="auto">
          <a:xfrm>
            <a:off x="6227763" y="836613"/>
            <a:ext cx="3097212" cy="915987"/>
          </a:xfrm>
          <a:prstGeom prst="rect">
            <a:avLst/>
          </a:prstGeom>
          <a:noFill/>
          <a:ln>
            <a:noFill/>
          </a:ln>
          <a:effectLst/>
          <a:extLst/>
        </p:spPr>
        <p:txBody>
          <a:bodyPr>
            <a:spAutoFit/>
          </a:bodyPr>
          <a:lstStyle/>
          <a:p>
            <a:pPr>
              <a:spcBef>
                <a:spcPct val="50000"/>
              </a:spcBef>
              <a:defRPr/>
            </a:pPr>
            <a:r>
              <a:rPr lang="en-GB" dirty="0">
                <a:solidFill>
                  <a:srgbClr val="993300"/>
                </a:solidFill>
                <a:latin typeface="Arial" charset="0"/>
              </a:rPr>
              <a:t>No self-affiliation – experiences a </a:t>
            </a:r>
            <a:r>
              <a:rPr lang="en-GB" dirty="0">
                <a:solidFill>
                  <a:srgbClr val="993300"/>
                </a:solidFill>
                <a:effectLst>
                  <a:outerShdw blurRad="38100" dist="38100" dir="2700000" algn="tl">
                    <a:srgbClr val="000000"/>
                  </a:outerShdw>
                </a:effectLst>
                <a:latin typeface="Arial" charset="0"/>
              </a:rPr>
              <a:t>un</a:t>
            </a:r>
            <a:r>
              <a:rPr lang="en-GB" dirty="0">
                <a:solidFill>
                  <a:srgbClr val="993300"/>
                </a:solidFill>
                <a:latin typeface="Arial" charset="0"/>
              </a:rPr>
              <a:t>lovable self</a:t>
            </a:r>
          </a:p>
        </p:txBody>
      </p:sp>
      <p:sp>
        <p:nvSpPr>
          <p:cNvPr id="795673" name="Line 25"/>
          <p:cNvSpPr>
            <a:spLocks noChangeShapeType="1"/>
          </p:cNvSpPr>
          <p:nvPr/>
        </p:nvSpPr>
        <p:spPr bwMode="auto">
          <a:xfrm flipV="1">
            <a:off x="6948488" y="1628775"/>
            <a:ext cx="1008062" cy="1079500"/>
          </a:xfrm>
          <a:prstGeom prst="line">
            <a:avLst/>
          </a:prstGeom>
          <a:noFill/>
          <a:ln w="38100">
            <a:solidFill>
              <a:srgbClr val="990000"/>
            </a:solidFill>
            <a:round/>
            <a:headEnd type="triangle" w="med" len="med"/>
            <a:tailEnd type="triangle" w="med" len="med"/>
          </a:ln>
          <a:effectLst/>
          <a:extLst/>
        </p:spPr>
        <p:txBody>
          <a:bodyPr/>
          <a:lstStyle/>
          <a:p>
            <a:pPr>
              <a:defRPr/>
            </a:pPr>
            <a:endParaRPr lang="en-GB">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5659"/>
                                        </p:tgtEl>
                                        <p:attrNameLst>
                                          <p:attrName>style.visibility</p:attrName>
                                        </p:attrNameLst>
                                      </p:cBhvr>
                                      <p:to>
                                        <p:strVal val="visible"/>
                                      </p:to>
                                    </p:set>
                                    <p:anim calcmode="lin" valueType="num">
                                      <p:cBhvr additive="base">
                                        <p:cTn id="7" dur="500" fill="hold"/>
                                        <p:tgtEl>
                                          <p:spTgt spid="795659"/>
                                        </p:tgtEl>
                                        <p:attrNameLst>
                                          <p:attrName>ppt_x</p:attrName>
                                        </p:attrNameLst>
                                      </p:cBhvr>
                                      <p:tavLst>
                                        <p:tav tm="0">
                                          <p:val>
                                            <p:strVal val="#ppt_x"/>
                                          </p:val>
                                        </p:tav>
                                        <p:tav tm="100000">
                                          <p:val>
                                            <p:strVal val="#ppt_x"/>
                                          </p:val>
                                        </p:tav>
                                      </p:tavLst>
                                    </p:anim>
                                    <p:anim calcmode="lin" valueType="num">
                                      <p:cBhvr additive="base">
                                        <p:cTn id="8" dur="500" fill="hold"/>
                                        <p:tgtEl>
                                          <p:spTgt spid="79565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5668">
                                            <p:txEl>
                                              <p:pRg st="0" end="0"/>
                                            </p:txEl>
                                          </p:spTgt>
                                        </p:tgtEl>
                                        <p:attrNameLst>
                                          <p:attrName>style.visibility</p:attrName>
                                        </p:attrNameLst>
                                      </p:cBhvr>
                                      <p:to>
                                        <p:strVal val="visible"/>
                                      </p:to>
                                    </p:set>
                                    <p:anim calcmode="lin" valueType="num">
                                      <p:cBhvr additive="base">
                                        <p:cTn id="13" dur="500" fill="hold"/>
                                        <p:tgtEl>
                                          <p:spTgt spid="79566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56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95671"/>
                                        </p:tgtEl>
                                        <p:attrNameLst>
                                          <p:attrName>style.visibility</p:attrName>
                                        </p:attrNameLst>
                                      </p:cBhvr>
                                      <p:to>
                                        <p:strVal val="visible"/>
                                      </p:to>
                                    </p:set>
                                    <p:anim calcmode="lin" valueType="num">
                                      <p:cBhvr additive="base">
                                        <p:cTn id="19" dur="500" fill="hold"/>
                                        <p:tgtEl>
                                          <p:spTgt spid="795671"/>
                                        </p:tgtEl>
                                        <p:attrNameLst>
                                          <p:attrName>ppt_x</p:attrName>
                                        </p:attrNameLst>
                                      </p:cBhvr>
                                      <p:tavLst>
                                        <p:tav tm="0">
                                          <p:val>
                                            <p:strVal val="#ppt_x"/>
                                          </p:val>
                                        </p:tav>
                                        <p:tav tm="100000">
                                          <p:val>
                                            <p:strVal val="#ppt_x"/>
                                          </p:val>
                                        </p:tav>
                                      </p:tavLst>
                                    </p:anim>
                                    <p:anim calcmode="lin" valueType="num">
                                      <p:cBhvr additive="base">
                                        <p:cTn id="20" dur="500" fill="hold"/>
                                        <p:tgtEl>
                                          <p:spTgt spid="79567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95669">
                                            <p:txEl>
                                              <p:pRg st="0" end="0"/>
                                            </p:txEl>
                                          </p:spTgt>
                                        </p:tgtEl>
                                        <p:attrNameLst>
                                          <p:attrName>style.visibility</p:attrName>
                                        </p:attrNameLst>
                                      </p:cBhvr>
                                      <p:to>
                                        <p:strVal val="visible"/>
                                      </p:to>
                                    </p:set>
                                    <p:anim calcmode="lin" valueType="num">
                                      <p:cBhvr additive="base">
                                        <p:cTn id="25" dur="500" fill="hold"/>
                                        <p:tgtEl>
                                          <p:spTgt spid="79566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56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95656"/>
                                        </p:tgtEl>
                                        <p:attrNameLst>
                                          <p:attrName>style.visibility</p:attrName>
                                        </p:attrNameLst>
                                      </p:cBhvr>
                                      <p:to>
                                        <p:strVal val="visible"/>
                                      </p:to>
                                    </p:set>
                                    <p:anim calcmode="lin" valueType="num">
                                      <p:cBhvr additive="base">
                                        <p:cTn id="31" dur="500" fill="hold"/>
                                        <p:tgtEl>
                                          <p:spTgt spid="795656"/>
                                        </p:tgtEl>
                                        <p:attrNameLst>
                                          <p:attrName>ppt_x</p:attrName>
                                        </p:attrNameLst>
                                      </p:cBhvr>
                                      <p:tavLst>
                                        <p:tav tm="0">
                                          <p:val>
                                            <p:strVal val="#ppt_x"/>
                                          </p:val>
                                        </p:tav>
                                        <p:tav tm="100000">
                                          <p:val>
                                            <p:strVal val="#ppt_x"/>
                                          </p:val>
                                        </p:tav>
                                      </p:tavLst>
                                    </p:anim>
                                    <p:anim calcmode="lin" valueType="num">
                                      <p:cBhvr additive="base">
                                        <p:cTn id="32" dur="500" fill="hold"/>
                                        <p:tgtEl>
                                          <p:spTgt spid="79565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95670"/>
                                        </p:tgtEl>
                                        <p:attrNameLst>
                                          <p:attrName>style.visibility</p:attrName>
                                        </p:attrNameLst>
                                      </p:cBhvr>
                                      <p:to>
                                        <p:strVal val="visible"/>
                                      </p:to>
                                    </p:set>
                                    <p:anim calcmode="lin" valueType="num">
                                      <p:cBhvr additive="base">
                                        <p:cTn id="37" dur="500" fill="hold"/>
                                        <p:tgtEl>
                                          <p:spTgt spid="795670"/>
                                        </p:tgtEl>
                                        <p:attrNameLst>
                                          <p:attrName>ppt_x</p:attrName>
                                        </p:attrNameLst>
                                      </p:cBhvr>
                                      <p:tavLst>
                                        <p:tav tm="0">
                                          <p:val>
                                            <p:strVal val="#ppt_x"/>
                                          </p:val>
                                        </p:tav>
                                        <p:tav tm="100000">
                                          <p:val>
                                            <p:strVal val="#ppt_x"/>
                                          </p:val>
                                        </p:tav>
                                      </p:tavLst>
                                    </p:anim>
                                    <p:anim calcmode="lin" valueType="num">
                                      <p:cBhvr additive="base">
                                        <p:cTn id="38" dur="500" fill="hold"/>
                                        <p:tgtEl>
                                          <p:spTgt spid="79567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95673"/>
                                        </p:tgtEl>
                                        <p:attrNameLst>
                                          <p:attrName>style.visibility</p:attrName>
                                        </p:attrNameLst>
                                      </p:cBhvr>
                                      <p:to>
                                        <p:strVal val="visible"/>
                                      </p:to>
                                    </p:set>
                                    <p:anim calcmode="lin" valueType="num">
                                      <p:cBhvr additive="base">
                                        <p:cTn id="43" dur="500" fill="hold"/>
                                        <p:tgtEl>
                                          <p:spTgt spid="795673"/>
                                        </p:tgtEl>
                                        <p:attrNameLst>
                                          <p:attrName>ppt_x</p:attrName>
                                        </p:attrNameLst>
                                      </p:cBhvr>
                                      <p:tavLst>
                                        <p:tav tm="0">
                                          <p:val>
                                            <p:strVal val="#ppt_x"/>
                                          </p:val>
                                        </p:tav>
                                        <p:tav tm="100000">
                                          <p:val>
                                            <p:strVal val="#ppt_x"/>
                                          </p:val>
                                        </p:tav>
                                      </p:tavLst>
                                    </p:anim>
                                    <p:anim calcmode="lin" valueType="num">
                                      <p:cBhvr additive="base">
                                        <p:cTn id="44" dur="500" fill="hold"/>
                                        <p:tgtEl>
                                          <p:spTgt spid="79567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95672">
                                            <p:txEl>
                                              <p:pRg st="0" end="0"/>
                                            </p:txEl>
                                          </p:spTgt>
                                        </p:tgtEl>
                                        <p:attrNameLst>
                                          <p:attrName>style.visibility</p:attrName>
                                        </p:attrNameLst>
                                      </p:cBhvr>
                                      <p:to>
                                        <p:strVal val="visible"/>
                                      </p:to>
                                    </p:set>
                                    <p:anim calcmode="lin" valueType="num">
                                      <p:cBhvr additive="base">
                                        <p:cTn id="49" dur="500" fill="hold"/>
                                        <p:tgtEl>
                                          <p:spTgt spid="79567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9567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7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6450" name="Rectangle 2"/>
          <p:cNvSpPr>
            <a:spLocks noGrp="1" noChangeArrowheads="1"/>
          </p:cNvSpPr>
          <p:nvPr>
            <p:ph type="title" idx="4294967295"/>
          </p:nvPr>
        </p:nvSpPr>
        <p:spPr>
          <a:xfrm>
            <a:off x="684213" y="620713"/>
            <a:ext cx="7772400" cy="576262"/>
          </a:xfrm>
        </p:spPr>
        <p:txBody>
          <a:bodyPr/>
          <a:lstStyle/>
          <a:p>
            <a:pPr>
              <a:defRPr/>
            </a:pPr>
            <a:r>
              <a:rPr lang="en-GB" sz="3600" b="1" smtClean="0">
                <a:solidFill>
                  <a:srgbClr val="FFFF66"/>
                </a:solidFill>
                <a:effectLst>
                  <a:outerShdw blurRad="38100" dist="38100" dir="2700000" algn="tl">
                    <a:srgbClr val="000000"/>
                  </a:outerShdw>
                </a:effectLst>
              </a:rPr>
              <a:t>Being </a:t>
            </a:r>
            <a:r>
              <a:rPr lang="en-GB" sz="4000" b="1" i="1" smtClean="0">
                <a:solidFill>
                  <a:srgbClr val="FFFF66"/>
                </a:solidFill>
                <a:effectLst>
                  <a:outerShdw blurRad="38100" dist="38100" dir="2700000" algn="tl">
                    <a:srgbClr val="000000"/>
                  </a:outerShdw>
                </a:effectLst>
              </a:rPr>
              <a:t>cared for</a:t>
            </a:r>
            <a:r>
              <a:rPr lang="en-GB" sz="3600" b="1" smtClean="0">
                <a:solidFill>
                  <a:srgbClr val="FFFF66"/>
                </a:solidFill>
                <a:effectLst>
                  <a:outerShdw blurRad="38100" dist="38100" dir="2700000" algn="tl">
                    <a:srgbClr val="000000"/>
                  </a:outerShdw>
                </a:effectLst>
              </a:rPr>
              <a:t> and Physiology</a:t>
            </a:r>
          </a:p>
        </p:txBody>
      </p:sp>
      <p:sp>
        <p:nvSpPr>
          <p:cNvPr id="1896451" name="Rectangle 3"/>
          <p:cNvSpPr>
            <a:spLocks noGrp="1" noChangeArrowheads="1"/>
          </p:cNvSpPr>
          <p:nvPr>
            <p:ph type="body" idx="4294967295"/>
          </p:nvPr>
        </p:nvSpPr>
        <p:spPr>
          <a:xfrm>
            <a:off x="684213" y="1412875"/>
            <a:ext cx="7920037" cy="5445125"/>
          </a:xfrm>
        </p:spPr>
        <p:txBody>
          <a:bodyPr/>
          <a:lstStyle/>
          <a:p>
            <a:pPr marL="0" indent="0" algn="ctr">
              <a:lnSpc>
                <a:spcPct val="80000"/>
              </a:lnSpc>
              <a:buFontTx/>
              <a:buNone/>
              <a:defRPr/>
            </a:pPr>
            <a:r>
              <a:rPr lang="en-GB" sz="2800" b="1" smtClean="0">
                <a:solidFill>
                  <a:srgbClr val="FFFF66"/>
                </a:solidFill>
                <a:effectLst>
                  <a:outerShdw blurRad="38100" dist="38100" dir="2700000" algn="tl">
                    <a:srgbClr val="000000"/>
                  </a:outerShdw>
                </a:effectLst>
              </a:rPr>
              <a:t>The evolution of caring brings major changes in physiological regulation – </a:t>
            </a:r>
          </a:p>
          <a:p>
            <a:pPr marL="0" indent="0" algn="ctr">
              <a:lnSpc>
                <a:spcPct val="80000"/>
              </a:lnSpc>
              <a:buFontTx/>
              <a:buNone/>
              <a:defRPr/>
            </a:pPr>
            <a:r>
              <a:rPr lang="en-GB" sz="2800" b="1" i="1" smtClean="0">
                <a:solidFill>
                  <a:srgbClr val="FFFF66"/>
                </a:solidFill>
                <a:effectLst>
                  <a:outerShdw blurRad="38100" dist="38100" dir="2700000" algn="tl">
                    <a:srgbClr val="000000"/>
                  </a:outerShdw>
                </a:effectLst>
              </a:rPr>
              <a:t>Relationships</a:t>
            </a:r>
            <a:r>
              <a:rPr lang="en-GB" sz="2800" b="1" smtClean="0">
                <a:solidFill>
                  <a:srgbClr val="FFFF66"/>
                </a:solidFill>
                <a:effectLst>
                  <a:outerShdw blurRad="38100" dist="38100" dir="2700000" algn="tl">
                    <a:srgbClr val="000000"/>
                  </a:outerShdw>
                </a:effectLst>
              </a:rPr>
              <a:t> are  physiological regulators</a:t>
            </a:r>
          </a:p>
          <a:p>
            <a:pPr marL="0" indent="0" algn="ctr">
              <a:lnSpc>
                <a:spcPct val="80000"/>
              </a:lnSpc>
              <a:buFontTx/>
              <a:buNone/>
              <a:defRPr/>
            </a:pPr>
            <a:endParaRPr lang="en-GB" sz="2800" b="1" smtClean="0">
              <a:solidFill>
                <a:srgbClr val="FFCCFF"/>
              </a:solidFill>
              <a:effectLst>
                <a:outerShdw blurRad="38100" dist="38100" dir="2700000" algn="tl">
                  <a:srgbClr val="000000"/>
                </a:outerShdw>
              </a:effectLst>
            </a:endParaRPr>
          </a:p>
          <a:p>
            <a:pPr marL="0" indent="0" algn="ctr">
              <a:lnSpc>
                <a:spcPct val="80000"/>
              </a:lnSpc>
              <a:buFontTx/>
              <a:buNone/>
              <a:defRPr/>
            </a:pPr>
            <a:r>
              <a:rPr lang="en-GB" sz="2800" b="1" smtClean="0">
                <a:solidFill>
                  <a:schemeClr val="bg1"/>
                </a:solidFill>
                <a:effectLst>
                  <a:outerShdw blurRad="38100" dist="38100" dir="2700000" algn="tl">
                    <a:srgbClr val="000000"/>
                  </a:outerShdw>
                </a:effectLst>
              </a:rPr>
              <a:t>Gene expression </a:t>
            </a:r>
          </a:p>
          <a:p>
            <a:pPr marL="0" indent="0" algn="ctr">
              <a:lnSpc>
                <a:spcPct val="80000"/>
              </a:lnSpc>
              <a:buFontTx/>
              <a:buNone/>
              <a:defRPr/>
            </a:pPr>
            <a:r>
              <a:rPr lang="en-GB" sz="2800" b="1" smtClean="0">
                <a:solidFill>
                  <a:schemeClr val="bg1"/>
                </a:solidFill>
                <a:effectLst>
                  <a:outerShdw blurRad="38100" dist="38100" dir="2700000" algn="tl">
                    <a:srgbClr val="000000"/>
                  </a:outerShdw>
                </a:effectLst>
              </a:rPr>
              <a:t>Stress reactivity</a:t>
            </a:r>
          </a:p>
          <a:p>
            <a:pPr marL="0" indent="0" algn="ctr">
              <a:lnSpc>
                <a:spcPct val="80000"/>
              </a:lnSpc>
              <a:buFontTx/>
              <a:buNone/>
              <a:defRPr/>
            </a:pPr>
            <a:r>
              <a:rPr lang="en-GB" sz="2800" b="1" smtClean="0">
                <a:solidFill>
                  <a:schemeClr val="bg1"/>
                </a:solidFill>
                <a:effectLst>
                  <a:outerShdw blurRad="38100" dist="38100" dir="2700000" algn="tl">
                    <a:srgbClr val="000000"/>
                  </a:outerShdw>
                </a:effectLst>
              </a:rPr>
              <a:t>Immune system function</a:t>
            </a:r>
          </a:p>
          <a:p>
            <a:pPr marL="0" indent="0" algn="ctr">
              <a:lnSpc>
                <a:spcPct val="80000"/>
              </a:lnSpc>
              <a:buFontTx/>
              <a:buNone/>
              <a:defRPr/>
            </a:pPr>
            <a:r>
              <a:rPr lang="en-GB" sz="2800" b="1" smtClean="0">
                <a:solidFill>
                  <a:schemeClr val="bg1"/>
                </a:solidFill>
                <a:effectLst>
                  <a:outerShdw blurRad="38100" dist="38100" dir="2700000" algn="tl">
                    <a:srgbClr val="000000"/>
                  </a:outerShdw>
                </a:effectLst>
              </a:rPr>
              <a:t>Frontal cortex</a:t>
            </a:r>
          </a:p>
          <a:p>
            <a:pPr marL="0" indent="0" algn="ctr">
              <a:lnSpc>
                <a:spcPct val="80000"/>
              </a:lnSpc>
              <a:buFontTx/>
              <a:buNone/>
              <a:defRPr/>
            </a:pPr>
            <a:r>
              <a:rPr lang="en-GB" sz="2800" b="1" smtClean="0">
                <a:solidFill>
                  <a:schemeClr val="bg1"/>
                </a:solidFill>
                <a:effectLst>
                  <a:outerShdw blurRad="38100" dist="38100" dir="2700000" algn="tl">
                    <a:srgbClr val="000000"/>
                  </a:outerShdw>
                </a:effectLst>
              </a:rPr>
              <a:t>Illness and recovery</a:t>
            </a:r>
          </a:p>
          <a:p>
            <a:pPr marL="0" indent="0" algn="ctr">
              <a:lnSpc>
                <a:spcPct val="80000"/>
              </a:lnSpc>
              <a:buFontTx/>
              <a:buNone/>
              <a:defRPr/>
            </a:pPr>
            <a:r>
              <a:rPr lang="en-GB" sz="2800" b="1" smtClean="0">
                <a:solidFill>
                  <a:schemeClr val="bg1"/>
                </a:solidFill>
                <a:effectLst>
                  <a:outerShdw blurRad="38100" dist="38100" dir="2700000" algn="tl">
                    <a:srgbClr val="000000"/>
                  </a:outerShdw>
                </a:effectLst>
              </a:rPr>
              <a:t>Core values</a:t>
            </a:r>
          </a:p>
          <a:p>
            <a:pPr marL="0" indent="0" algn="ctr">
              <a:lnSpc>
                <a:spcPct val="80000"/>
              </a:lnSpc>
              <a:buFontTx/>
              <a:buNone/>
              <a:defRPr/>
            </a:pPr>
            <a:r>
              <a:rPr lang="en-GB" sz="2800" b="1" smtClean="0">
                <a:solidFill>
                  <a:schemeClr val="bg1"/>
                </a:solidFill>
                <a:effectLst>
                  <a:outerShdw blurRad="38100" dist="38100" dir="2700000" algn="tl">
                    <a:srgbClr val="000000"/>
                  </a:outerShdw>
                </a:effectLst>
              </a:rPr>
              <a:t>Self-identities</a:t>
            </a:r>
          </a:p>
          <a:p>
            <a:pPr marL="0" indent="0" algn="ctr">
              <a:lnSpc>
                <a:spcPct val="80000"/>
              </a:lnSpc>
              <a:buFontTx/>
              <a:buNone/>
              <a:defRPr/>
            </a:pPr>
            <a:r>
              <a:rPr lang="en-GB" sz="2800" b="1" smtClean="0">
                <a:solidFill>
                  <a:schemeClr val="bg1"/>
                </a:solidFill>
                <a:effectLst>
                  <a:outerShdw blurRad="38100" dist="38100" dir="2700000" algn="tl">
                    <a:srgbClr val="000000"/>
                  </a:outerShdw>
                </a:effectLst>
              </a:rPr>
              <a:t>Compassion and empathy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96451">
                                            <p:txEl>
                                              <p:pRg st="0" end="0"/>
                                            </p:txEl>
                                          </p:spTgt>
                                        </p:tgtEl>
                                        <p:attrNameLst>
                                          <p:attrName>style.visibility</p:attrName>
                                        </p:attrNameLst>
                                      </p:cBhvr>
                                      <p:to>
                                        <p:strVal val="visible"/>
                                      </p:to>
                                    </p:set>
                                    <p:anim calcmode="lin" valueType="num">
                                      <p:cBhvr additive="base">
                                        <p:cTn id="7" dur="500" fill="hold"/>
                                        <p:tgtEl>
                                          <p:spTgt spid="18964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964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96451">
                                            <p:txEl>
                                              <p:pRg st="1" end="1"/>
                                            </p:txEl>
                                          </p:spTgt>
                                        </p:tgtEl>
                                        <p:attrNameLst>
                                          <p:attrName>style.visibility</p:attrName>
                                        </p:attrNameLst>
                                      </p:cBhvr>
                                      <p:to>
                                        <p:strVal val="visible"/>
                                      </p:to>
                                    </p:set>
                                    <p:anim calcmode="lin" valueType="num">
                                      <p:cBhvr additive="base">
                                        <p:cTn id="13" dur="500" fill="hold"/>
                                        <p:tgtEl>
                                          <p:spTgt spid="18964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964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96451">
                                            <p:txEl>
                                              <p:pRg st="3" end="3"/>
                                            </p:txEl>
                                          </p:spTgt>
                                        </p:tgtEl>
                                        <p:attrNameLst>
                                          <p:attrName>style.visibility</p:attrName>
                                        </p:attrNameLst>
                                      </p:cBhvr>
                                      <p:to>
                                        <p:strVal val="visible"/>
                                      </p:to>
                                    </p:set>
                                    <p:anim calcmode="lin" valueType="num">
                                      <p:cBhvr additive="base">
                                        <p:cTn id="19" dur="500" fill="hold"/>
                                        <p:tgtEl>
                                          <p:spTgt spid="18964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964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96451">
                                            <p:txEl>
                                              <p:pRg st="4" end="4"/>
                                            </p:txEl>
                                          </p:spTgt>
                                        </p:tgtEl>
                                        <p:attrNameLst>
                                          <p:attrName>style.visibility</p:attrName>
                                        </p:attrNameLst>
                                      </p:cBhvr>
                                      <p:to>
                                        <p:strVal val="visible"/>
                                      </p:to>
                                    </p:set>
                                    <p:anim calcmode="lin" valueType="num">
                                      <p:cBhvr additive="base">
                                        <p:cTn id="25" dur="500" fill="hold"/>
                                        <p:tgtEl>
                                          <p:spTgt spid="18964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964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96451">
                                            <p:txEl>
                                              <p:pRg st="5" end="5"/>
                                            </p:txEl>
                                          </p:spTgt>
                                        </p:tgtEl>
                                        <p:attrNameLst>
                                          <p:attrName>style.visibility</p:attrName>
                                        </p:attrNameLst>
                                      </p:cBhvr>
                                      <p:to>
                                        <p:strVal val="visible"/>
                                      </p:to>
                                    </p:set>
                                    <p:anim calcmode="lin" valueType="num">
                                      <p:cBhvr additive="base">
                                        <p:cTn id="31" dur="500" fill="hold"/>
                                        <p:tgtEl>
                                          <p:spTgt spid="18964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964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96451">
                                            <p:txEl>
                                              <p:pRg st="6" end="6"/>
                                            </p:txEl>
                                          </p:spTgt>
                                        </p:tgtEl>
                                        <p:attrNameLst>
                                          <p:attrName>style.visibility</p:attrName>
                                        </p:attrNameLst>
                                      </p:cBhvr>
                                      <p:to>
                                        <p:strVal val="visible"/>
                                      </p:to>
                                    </p:set>
                                    <p:anim calcmode="lin" valueType="num">
                                      <p:cBhvr additive="base">
                                        <p:cTn id="37" dur="500" fill="hold"/>
                                        <p:tgtEl>
                                          <p:spTgt spid="189645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964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96451">
                                            <p:txEl>
                                              <p:pRg st="7" end="7"/>
                                            </p:txEl>
                                          </p:spTgt>
                                        </p:tgtEl>
                                        <p:attrNameLst>
                                          <p:attrName>style.visibility</p:attrName>
                                        </p:attrNameLst>
                                      </p:cBhvr>
                                      <p:to>
                                        <p:strVal val="visible"/>
                                      </p:to>
                                    </p:set>
                                    <p:anim calcmode="lin" valueType="num">
                                      <p:cBhvr additive="base">
                                        <p:cTn id="43" dur="500" fill="hold"/>
                                        <p:tgtEl>
                                          <p:spTgt spid="189645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9645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96451">
                                            <p:txEl>
                                              <p:pRg st="8" end="8"/>
                                            </p:txEl>
                                          </p:spTgt>
                                        </p:tgtEl>
                                        <p:attrNameLst>
                                          <p:attrName>style.visibility</p:attrName>
                                        </p:attrNameLst>
                                      </p:cBhvr>
                                      <p:to>
                                        <p:strVal val="visible"/>
                                      </p:to>
                                    </p:set>
                                    <p:anim calcmode="lin" valueType="num">
                                      <p:cBhvr additive="base">
                                        <p:cTn id="49" dur="500" fill="hold"/>
                                        <p:tgtEl>
                                          <p:spTgt spid="189645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9645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896451">
                                            <p:txEl>
                                              <p:pRg st="9" end="9"/>
                                            </p:txEl>
                                          </p:spTgt>
                                        </p:tgtEl>
                                        <p:attrNameLst>
                                          <p:attrName>style.visibility</p:attrName>
                                        </p:attrNameLst>
                                      </p:cBhvr>
                                      <p:to>
                                        <p:strVal val="visible"/>
                                      </p:to>
                                    </p:set>
                                    <p:anim calcmode="lin" valueType="num">
                                      <p:cBhvr additive="base">
                                        <p:cTn id="55" dur="500" fill="hold"/>
                                        <p:tgtEl>
                                          <p:spTgt spid="1896451">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9645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896451">
                                            <p:txEl>
                                              <p:pRg st="10" end="10"/>
                                            </p:txEl>
                                          </p:spTgt>
                                        </p:tgtEl>
                                        <p:attrNameLst>
                                          <p:attrName>style.visibility</p:attrName>
                                        </p:attrNameLst>
                                      </p:cBhvr>
                                      <p:to>
                                        <p:strVal val="visible"/>
                                      </p:to>
                                    </p:set>
                                    <p:anim calcmode="lin" valueType="num">
                                      <p:cBhvr additive="base">
                                        <p:cTn id="61" dur="500" fill="hold"/>
                                        <p:tgtEl>
                                          <p:spTgt spid="1896451">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9645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2594" name="Rectangle 2"/>
          <p:cNvSpPr>
            <a:spLocks noGrp="1" noChangeArrowheads="1"/>
          </p:cNvSpPr>
          <p:nvPr>
            <p:ph type="title" idx="4294967295"/>
          </p:nvPr>
        </p:nvSpPr>
        <p:spPr/>
        <p:txBody>
          <a:bodyPr/>
          <a:lstStyle/>
          <a:p>
            <a:pPr>
              <a:defRPr/>
            </a:pPr>
            <a:r>
              <a:rPr lang="en-GB" sz="6600" b="1" smtClean="0">
                <a:solidFill>
                  <a:srgbClr val="FFFF66"/>
                </a:solidFill>
                <a:effectLst>
                  <a:outerShdw blurRad="38100" dist="38100" dir="2700000" algn="tl">
                    <a:srgbClr val="000000"/>
                  </a:outerShdw>
                </a:effectLst>
                <a:latin typeface="Lucida Calligraphy" pitchFamily="66" charset="0"/>
              </a:rPr>
              <a:t>so</a:t>
            </a:r>
          </a:p>
        </p:txBody>
      </p:sp>
      <p:sp>
        <p:nvSpPr>
          <p:cNvPr id="1902595" name="Rectangle 3"/>
          <p:cNvSpPr>
            <a:spLocks noGrp="1" noChangeArrowheads="1"/>
          </p:cNvSpPr>
          <p:nvPr>
            <p:ph type="body" idx="4294967295"/>
          </p:nvPr>
        </p:nvSpPr>
        <p:spPr/>
        <p:txBody>
          <a:bodyPr/>
          <a:lstStyle/>
          <a:p>
            <a:pPr marL="0" indent="0">
              <a:lnSpc>
                <a:spcPct val="90000"/>
              </a:lnSpc>
              <a:buFontTx/>
              <a:buNone/>
              <a:defRPr/>
            </a:pPr>
            <a:r>
              <a:rPr lang="en-GB" sz="2800" b="1" smtClean="0">
                <a:solidFill>
                  <a:schemeClr val="bg1"/>
                </a:solidFill>
                <a:effectLst>
                  <a:outerShdw blurRad="38100" dist="38100" dir="2700000" algn="tl">
                    <a:srgbClr val="000000"/>
                  </a:outerShdw>
                </a:effectLst>
              </a:rPr>
              <a:t>Humans function best (frontal cortex, stress hormones, immune systems and cardiovascular) when they are </a:t>
            </a:r>
          </a:p>
          <a:p>
            <a:pPr marL="0" indent="0">
              <a:lnSpc>
                <a:spcPct val="90000"/>
              </a:lnSpc>
              <a:defRPr/>
            </a:pPr>
            <a:endParaRPr lang="en-GB" sz="2800" b="1" smtClean="0">
              <a:solidFill>
                <a:schemeClr val="bg1"/>
              </a:solidFill>
              <a:effectLst>
                <a:outerShdw blurRad="38100" dist="38100" dir="2700000" algn="tl">
                  <a:srgbClr val="000000"/>
                </a:outerShdw>
              </a:effectLst>
            </a:endParaRPr>
          </a:p>
          <a:p>
            <a:pPr marL="0" indent="0">
              <a:lnSpc>
                <a:spcPct val="90000"/>
              </a:lnSpc>
              <a:defRPr/>
            </a:pPr>
            <a:r>
              <a:rPr lang="en-GB" sz="2800" b="1" smtClean="0">
                <a:solidFill>
                  <a:schemeClr val="bg1"/>
                </a:solidFill>
                <a:effectLst>
                  <a:outerShdw blurRad="38100" dist="38100" dir="2700000" algn="tl">
                    <a:srgbClr val="000000"/>
                  </a:outerShdw>
                </a:effectLst>
              </a:rPr>
              <a:t>   	loving affiliative and caring (rather than 	hating)</a:t>
            </a:r>
          </a:p>
          <a:p>
            <a:pPr marL="0" indent="0">
              <a:lnSpc>
                <a:spcPct val="90000"/>
              </a:lnSpc>
              <a:defRPr/>
            </a:pPr>
            <a:endParaRPr lang="en-GB" sz="2800" b="1" smtClean="0">
              <a:solidFill>
                <a:schemeClr val="bg1"/>
              </a:solidFill>
              <a:effectLst>
                <a:outerShdw blurRad="38100" dist="38100" dir="2700000" algn="tl">
                  <a:srgbClr val="000000"/>
                </a:outerShdw>
              </a:effectLst>
            </a:endParaRPr>
          </a:p>
          <a:p>
            <a:pPr marL="0" indent="0">
              <a:lnSpc>
                <a:spcPct val="90000"/>
              </a:lnSpc>
              <a:defRPr/>
            </a:pPr>
            <a:r>
              <a:rPr lang="en-GB" sz="2800" b="1" smtClean="0">
                <a:solidFill>
                  <a:schemeClr val="bg1"/>
                </a:solidFill>
                <a:effectLst>
                  <a:outerShdw blurRad="38100" dist="38100" dir="2700000" algn="tl">
                    <a:srgbClr val="000000"/>
                  </a:outerShdw>
                </a:effectLst>
              </a:rPr>
              <a:t>  	Feel loved and valued (rather than 	unloved and de-valued)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0548" name="Rectangle 2"/>
          <p:cNvSpPr>
            <a:spLocks noGrp="1" noChangeArrowheads="1"/>
          </p:cNvSpPr>
          <p:nvPr>
            <p:ph type="ctrTitle" idx="4294967295"/>
          </p:nvPr>
        </p:nvSpPr>
        <p:spPr>
          <a:xfrm>
            <a:off x="685800" y="838200"/>
            <a:ext cx="7772400" cy="457200"/>
          </a:xfrm>
        </p:spPr>
        <p:txBody>
          <a:bodyPr/>
          <a:lstStyle/>
          <a:p>
            <a:pPr eaLnBrk="1" hangingPunct="1"/>
            <a:endParaRPr lang="en-US" b="1" smtClean="0">
              <a:solidFill>
                <a:srgbClr val="A50021"/>
              </a:solidFill>
            </a:endParaRPr>
          </a:p>
        </p:txBody>
      </p:sp>
      <p:sp>
        <p:nvSpPr>
          <p:cNvPr id="620549" name="Rectangle 3"/>
          <p:cNvSpPr>
            <a:spLocks noGrp="1" noChangeArrowheads="1"/>
          </p:cNvSpPr>
          <p:nvPr>
            <p:ph type="subTitle" idx="4294967295"/>
          </p:nvPr>
        </p:nvSpPr>
        <p:spPr>
          <a:xfrm>
            <a:off x="1371600" y="1981200"/>
            <a:ext cx="6553200" cy="4114800"/>
          </a:xfrm>
        </p:spPr>
        <p:txBody>
          <a:bodyPr/>
          <a:lstStyle/>
          <a:p>
            <a:pPr marL="0" indent="0" eaLnBrk="1" hangingPunct="1">
              <a:buFontTx/>
              <a:buNone/>
            </a:pPr>
            <a:endParaRPr lang="en-US" b="1" smtClean="0">
              <a:solidFill>
                <a:srgbClr val="000066"/>
              </a:solidFill>
            </a:endParaRPr>
          </a:p>
        </p:txBody>
      </p:sp>
      <p:sp>
        <p:nvSpPr>
          <p:cNvPr id="620550" name="Rectangle 4"/>
          <p:cNvSpPr>
            <a:spLocks noChangeArrowheads="1"/>
          </p:cNvSpPr>
          <p:nvPr/>
        </p:nvSpPr>
        <p:spPr bwMode="auto">
          <a:xfrm>
            <a:off x="685800" y="533400"/>
            <a:ext cx="7772400" cy="304800"/>
          </a:xfrm>
          <a:prstGeom prst="rect">
            <a:avLst/>
          </a:prstGeom>
          <a:noFill/>
          <a:ln w="9525">
            <a:noFill/>
            <a:miter lim="800000"/>
            <a:headEnd/>
            <a:tailEnd/>
          </a:ln>
        </p:spPr>
        <p:txBody>
          <a:bodyPr anchor="ctr"/>
          <a:lstStyle/>
          <a:p>
            <a:pPr algn="ctr"/>
            <a:endParaRPr lang="en-US" sz="3600">
              <a:solidFill>
                <a:srgbClr val="A50021"/>
              </a:solidFill>
            </a:endParaRPr>
          </a:p>
        </p:txBody>
      </p:sp>
      <p:graphicFrame>
        <p:nvGraphicFramePr>
          <p:cNvPr id="620547" name="Object 3" descr="Parchment"/>
          <p:cNvGraphicFramePr>
            <a:graphicFrameLocks noChangeAspect="1"/>
          </p:cNvGraphicFramePr>
          <p:nvPr/>
        </p:nvGraphicFramePr>
        <p:xfrm>
          <a:off x="0" y="-171450"/>
          <a:ext cx="9324975" cy="7029450"/>
        </p:xfrm>
        <a:graphic>
          <a:graphicData uri="http://schemas.openxmlformats.org/presentationml/2006/ole">
            <mc:AlternateContent xmlns:mc="http://schemas.openxmlformats.org/markup-compatibility/2006">
              <mc:Choice xmlns:v="urn:schemas-microsoft-com:vml" Requires="v">
                <p:oleObj spid="_x0000_s620548" name="Bitmap Image" r:id="rId4" imgW="8419048" imgH="5915851" progId="PBrush">
                  <p:embed/>
                </p:oleObj>
              </mc:Choice>
              <mc:Fallback>
                <p:oleObj name="Bitmap Image" r:id="rId4" imgW="8419048" imgH="5915851" progId="PBrush">
                  <p:embed/>
                  <p:pic>
                    <p:nvPicPr>
                      <p:cNvPr id="0" name="Picture 3" descr="Parch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1450"/>
                        <a:ext cx="9324975" cy="7029450"/>
                      </a:xfrm>
                      <a:prstGeom prst="rect">
                        <a:avLst/>
                      </a:prstGeom>
                      <a:blipFill dpi="0" rotWithShape="0">
                        <a:blip r:embed="rId6"/>
                        <a:srcRect/>
                        <a:tile tx="0" ty="0" sx="100000" sy="100000" flip="none" algn="tl"/>
                      </a:bli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0551" name="Text Box 7"/>
          <p:cNvSpPr txBox="1">
            <a:spLocks noChangeArrowheads="1"/>
          </p:cNvSpPr>
          <p:nvPr/>
        </p:nvSpPr>
        <p:spPr bwMode="auto">
          <a:xfrm>
            <a:off x="3505200" y="1260475"/>
            <a:ext cx="1371600" cy="457200"/>
          </a:xfrm>
          <a:prstGeom prst="rect">
            <a:avLst/>
          </a:prstGeom>
          <a:noFill/>
          <a:ln w="9525">
            <a:noFill/>
            <a:miter lim="800000"/>
            <a:headEnd/>
            <a:tailEnd/>
          </a:ln>
        </p:spPr>
        <p:txBody>
          <a:bodyPr>
            <a:spAutoFit/>
          </a:bodyPr>
          <a:lstStyle/>
          <a:p>
            <a:endParaRPr lang="en-US" sz="2400" b="0">
              <a:solidFill>
                <a:schemeClr val="tx1"/>
              </a:solidFill>
            </a:endParaRPr>
          </a:p>
        </p:txBody>
      </p:sp>
      <p:sp>
        <p:nvSpPr>
          <p:cNvPr id="620552" name="Text Box 8"/>
          <p:cNvSpPr txBox="1">
            <a:spLocks noChangeArrowheads="1"/>
          </p:cNvSpPr>
          <p:nvPr/>
        </p:nvSpPr>
        <p:spPr bwMode="auto">
          <a:xfrm>
            <a:off x="3527425" y="3505200"/>
            <a:ext cx="1577975" cy="457200"/>
          </a:xfrm>
          <a:prstGeom prst="rect">
            <a:avLst/>
          </a:prstGeom>
          <a:noFill/>
          <a:ln w="9525">
            <a:noFill/>
            <a:miter lim="800000"/>
            <a:headEnd/>
            <a:tailEnd/>
          </a:ln>
        </p:spPr>
        <p:txBody>
          <a:bodyPr>
            <a:spAutoFit/>
          </a:bodyPr>
          <a:lstStyle/>
          <a:p>
            <a:pPr>
              <a:spcBef>
                <a:spcPct val="50000"/>
              </a:spcBef>
            </a:pPr>
            <a:endParaRPr lang="en-US" sz="2400" b="0">
              <a:solidFill>
                <a:schemeClr val="tx1"/>
              </a:solidFill>
            </a:endParaRPr>
          </a:p>
        </p:txBody>
      </p:sp>
      <p:sp>
        <p:nvSpPr>
          <p:cNvPr id="620553" name="Text Box 11"/>
          <p:cNvSpPr txBox="1">
            <a:spLocks noChangeArrowheads="1"/>
          </p:cNvSpPr>
          <p:nvPr/>
        </p:nvSpPr>
        <p:spPr bwMode="auto">
          <a:xfrm>
            <a:off x="3733800" y="5478463"/>
            <a:ext cx="1143000" cy="457200"/>
          </a:xfrm>
          <a:prstGeom prst="rect">
            <a:avLst/>
          </a:prstGeom>
          <a:noFill/>
          <a:ln w="9525">
            <a:noFill/>
            <a:miter lim="800000"/>
            <a:headEnd/>
            <a:tailEnd/>
          </a:ln>
        </p:spPr>
        <p:txBody>
          <a:bodyPr>
            <a:spAutoFit/>
          </a:bodyPr>
          <a:lstStyle/>
          <a:p>
            <a:pPr>
              <a:spcBef>
                <a:spcPct val="50000"/>
              </a:spcBef>
            </a:pPr>
            <a:endParaRPr lang="en-US" sz="2400" b="0">
              <a:solidFill>
                <a:schemeClr val="tx1"/>
              </a:solidFill>
            </a:endParaRPr>
          </a:p>
        </p:txBody>
      </p:sp>
      <p:sp>
        <p:nvSpPr>
          <p:cNvPr id="620554" name="Text Box 12"/>
          <p:cNvSpPr txBox="1">
            <a:spLocks noChangeArrowheads="1"/>
          </p:cNvSpPr>
          <p:nvPr/>
        </p:nvSpPr>
        <p:spPr bwMode="auto">
          <a:xfrm>
            <a:off x="6477000" y="5257800"/>
            <a:ext cx="1600200" cy="396875"/>
          </a:xfrm>
          <a:prstGeom prst="rect">
            <a:avLst/>
          </a:prstGeom>
          <a:noFill/>
          <a:ln w="9525">
            <a:noFill/>
            <a:miter lim="800000"/>
            <a:headEnd/>
            <a:tailEnd/>
          </a:ln>
        </p:spPr>
        <p:txBody>
          <a:bodyPr>
            <a:spAutoFit/>
          </a:bodyPr>
          <a:lstStyle/>
          <a:p>
            <a:pPr>
              <a:spcBef>
                <a:spcPct val="50000"/>
              </a:spcBef>
            </a:pPr>
            <a:endParaRPr lang="en-US">
              <a:solidFill>
                <a:srgbClr val="336600"/>
              </a:solidFill>
            </a:endParaRPr>
          </a:p>
        </p:txBody>
      </p:sp>
      <p:sp>
        <p:nvSpPr>
          <p:cNvPr id="803854" name="Rectangle 14"/>
          <p:cNvSpPr>
            <a:spLocks noChangeArrowheads="1"/>
          </p:cNvSpPr>
          <p:nvPr/>
        </p:nvSpPr>
        <p:spPr bwMode="auto">
          <a:xfrm>
            <a:off x="684213" y="0"/>
            <a:ext cx="7772400" cy="620713"/>
          </a:xfrm>
          <a:prstGeom prst="rect">
            <a:avLst/>
          </a:prstGeom>
          <a:noFill/>
          <a:ln w="9525">
            <a:noFill/>
            <a:miter lim="800000"/>
            <a:headEnd/>
            <a:tailEnd/>
          </a:ln>
        </p:spPr>
        <p:txBody>
          <a:bodyPr anchor="ctr"/>
          <a:lstStyle/>
          <a:p>
            <a:pPr algn="ctr"/>
            <a:r>
              <a:rPr lang="en-GB" sz="3200">
                <a:solidFill>
                  <a:srgbClr val="0000FF"/>
                </a:solidFill>
              </a:rPr>
              <a:t>Self and others </a:t>
            </a:r>
          </a:p>
          <a:p>
            <a:pPr algn="ctr"/>
            <a:r>
              <a:rPr lang="en-GB" sz="3200">
                <a:solidFill>
                  <a:srgbClr val="0000FF"/>
                </a:solidFill>
              </a:rPr>
              <a:t>Self and self</a:t>
            </a:r>
          </a:p>
        </p:txBody>
      </p:sp>
      <p:sp>
        <p:nvSpPr>
          <p:cNvPr id="620556" name="Text Box 15"/>
          <p:cNvSpPr txBox="1">
            <a:spLocks noChangeArrowheads="1"/>
          </p:cNvSpPr>
          <p:nvPr/>
        </p:nvSpPr>
        <p:spPr bwMode="auto">
          <a:xfrm>
            <a:off x="4267200" y="1752600"/>
            <a:ext cx="762000" cy="457200"/>
          </a:xfrm>
          <a:prstGeom prst="rect">
            <a:avLst/>
          </a:prstGeom>
          <a:noFill/>
          <a:ln w="9525">
            <a:noFill/>
            <a:miter lim="800000"/>
            <a:headEnd/>
            <a:tailEnd/>
          </a:ln>
        </p:spPr>
        <p:txBody>
          <a:bodyPr>
            <a:spAutoFit/>
          </a:bodyPr>
          <a:lstStyle/>
          <a:p>
            <a:pPr>
              <a:spcBef>
                <a:spcPct val="50000"/>
              </a:spcBef>
            </a:pPr>
            <a:endParaRPr lang="en-US" sz="2400">
              <a:solidFill>
                <a:srgbClr val="CC00CC"/>
              </a:solidFill>
            </a:endParaRPr>
          </a:p>
        </p:txBody>
      </p:sp>
      <p:sp>
        <p:nvSpPr>
          <p:cNvPr id="803858" name="Oval 18"/>
          <p:cNvSpPr>
            <a:spLocks noChangeArrowheads="1"/>
          </p:cNvSpPr>
          <p:nvPr/>
        </p:nvSpPr>
        <p:spPr bwMode="auto">
          <a:xfrm>
            <a:off x="2268538" y="2852738"/>
            <a:ext cx="1798637" cy="144462"/>
          </a:xfrm>
          <a:prstGeom prst="ellipse">
            <a:avLst/>
          </a:prstGeom>
          <a:noFill/>
          <a:ln>
            <a:noFill/>
          </a:ln>
          <a:effectLst/>
          <a:extLst/>
        </p:spPr>
        <p:txBody>
          <a:bodyPr wrap="none" anchor="ctr"/>
          <a:lstStyle/>
          <a:p>
            <a:pPr>
              <a:defRPr/>
            </a:pPr>
            <a:endParaRPr lang="en-GB">
              <a:effectLst>
                <a:outerShdw blurRad="38100" dist="38100" dir="2700000" algn="tl">
                  <a:srgbClr val="000000">
                    <a:alpha val="43137"/>
                  </a:srgbClr>
                </a:outerShdw>
              </a:effectLst>
            </a:endParaRPr>
          </a:p>
        </p:txBody>
      </p:sp>
      <p:sp>
        <p:nvSpPr>
          <p:cNvPr id="620558" name="Text Box 19"/>
          <p:cNvSpPr txBox="1">
            <a:spLocks noChangeArrowheads="1"/>
          </p:cNvSpPr>
          <p:nvPr/>
        </p:nvSpPr>
        <p:spPr bwMode="auto">
          <a:xfrm>
            <a:off x="1979613" y="3141663"/>
            <a:ext cx="1223962" cy="420687"/>
          </a:xfrm>
          <a:prstGeom prst="rect">
            <a:avLst/>
          </a:prstGeom>
          <a:noFill/>
          <a:ln w="9525">
            <a:noFill/>
            <a:miter lim="800000"/>
            <a:headEnd/>
            <a:tailEnd/>
          </a:ln>
        </p:spPr>
        <p:txBody>
          <a:bodyPr>
            <a:spAutoFit/>
          </a:bodyPr>
          <a:lstStyle/>
          <a:p>
            <a:pPr marL="342900" indent="-342900">
              <a:spcBef>
                <a:spcPct val="50000"/>
              </a:spcBef>
            </a:pPr>
            <a:r>
              <a:rPr lang="en-GB" sz="2400">
                <a:solidFill>
                  <a:srgbClr val="800000"/>
                </a:solidFill>
              </a:rPr>
              <a:t>Threat</a:t>
            </a:r>
          </a:p>
        </p:txBody>
      </p:sp>
      <p:sp>
        <p:nvSpPr>
          <p:cNvPr id="803863" name="Oval 23"/>
          <p:cNvSpPr>
            <a:spLocks noChangeArrowheads="1"/>
          </p:cNvSpPr>
          <p:nvPr/>
        </p:nvSpPr>
        <p:spPr bwMode="auto">
          <a:xfrm>
            <a:off x="4716463" y="2852738"/>
            <a:ext cx="1944687" cy="1150937"/>
          </a:xfrm>
          <a:prstGeom prst="ellipse">
            <a:avLst/>
          </a:prstGeom>
          <a:noFill/>
          <a:ln w="38100">
            <a:solidFill>
              <a:srgbClr val="008000"/>
            </a:solidFill>
            <a:round/>
            <a:headEnd/>
            <a:tailEnd/>
          </a:ln>
          <a:effectLst/>
          <a:extLst/>
        </p:spPr>
        <p:txBody>
          <a:bodyPr wrap="none" anchor="ctr"/>
          <a:lstStyle/>
          <a:p>
            <a:pPr>
              <a:defRPr/>
            </a:pPr>
            <a:endParaRPr lang="en-GB">
              <a:effectLst>
                <a:outerShdw blurRad="38100" dist="38100" dir="2700000" algn="tl">
                  <a:srgbClr val="000000">
                    <a:alpha val="43137"/>
                  </a:srgbClr>
                </a:outerShdw>
              </a:effectLst>
            </a:endParaRPr>
          </a:p>
        </p:txBody>
      </p:sp>
      <p:sp>
        <p:nvSpPr>
          <p:cNvPr id="620560" name="Text Box 24"/>
          <p:cNvSpPr txBox="1">
            <a:spLocks noChangeArrowheads="1"/>
          </p:cNvSpPr>
          <p:nvPr/>
        </p:nvSpPr>
        <p:spPr bwMode="auto">
          <a:xfrm>
            <a:off x="4932363" y="2997200"/>
            <a:ext cx="1727200" cy="749300"/>
          </a:xfrm>
          <a:prstGeom prst="rect">
            <a:avLst/>
          </a:prstGeom>
          <a:noFill/>
          <a:ln w="9525">
            <a:noFill/>
            <a:miter lim="800000"/>
            <a:headEnd/>
            <a:tailEnd/>
          </a:ln>
        </p:spPr>
        <p:txBody>
          <a:bodyPr>
            <a:spAutoFit/>
          </a:bodyPr>
          <a:lstStyle/>
          <a:p>
            <a:pPr>
              <a:spcBef>
                <a:spcPct val="50000"/>
              </a:spcBef>
            </a:pPr>
            <a:r>
              <a:rPr lang="en-GB" sz="2400">
                <a:solidFill>
                  <a:srgbClr val="008000"/>
                </a:solidFill>
              </a:rPr>
              <a:t>Affiliative/ Soothing</a:t>
            </a:r>
          </a:p>
        </p:txBody>
      </p:sp>
      <p:sp>
        <p:nvSpPr>
          <p:cNvPr id="803866" name="AutoShape 26"/>
          <p:cNvSpPr>
            <a:spLocks noChangeArrowheads="1"/>
          </p:cNvSpPr>
          <p:nvPr/>
        </p:nvSpPr>
        <p:spPr bwMode="auto">
          <a:xfrm>
            <a:off x="1835150" y="2636838"/>
            <a:ext cx="1584325" cy="1441450"/>
          </a:xfrm>
          <a:prstGeom prst="irregularSeal1">
            <a:avLst/>
          </a:prstGeom>
          <a:noFill/>
          <a:ln w="28575">
            <a:solidFill>
              <a:srgbClr val="800000"/>
            </a:solidFill>
            <a:miter lim="800000"/>
            <a:headEnd/>
            <a:tailEnd/>
          </a:ln>
          <a:effectLst/>
          <a:extLst/>
        </p:spPr>
        <p:txBody>
          <a:bodyPr wrap="none" anchor="ctr"/>
          <a:lstStyle/>
          <a:p>
            <a:pPr>
              <a:defRPr/>
            </a:pPr>
            <a:endParaRPr lang="en-GB">
              <a:effectLst>
                <a:outerShdw blurRad="38100" dist="38100" dir="2700000" algn="tl">
                  <a:srgbClr val="000000">
                    <a:alpha val="43137"/>
                  </a:srgbClr>
                </a:outerShdw>
              </a:effectLst>
            </a:endParaRPr>
          </a:p>
        </p:txBody>
      </p:sp>
      <p:sp>
        <p:nvSpPr>
          <p:cNvPr id="620562" name="AutoShape 27"/>
          <p:cNvSpPr>
            <a:spLocks noChangeArrowheads="1"/>
          </p:cNvSpPr>
          <p:nvPr/>
        </p:nvSpPr>
        <p:spPr bwMode="auto">
          <a:xfrm rot="-5400000">
            <a:off x="3041650" y="2509838"/>
            <a:ext cx="2268537" cy="649288"/>
          </a:xfrm>
          <a:prstGeom prst="leftArrow">
            <a:avLst>
              <a:gd name="adj1" fmla="val 50000"/>
              <a:gd name="adj2" fmla="val 87347"/>
            </a:avLst>
          </a:prstGeom>
          <a:noFill/>
          <a:ln w="28575">
            <a:solidFill>
              <a:srgbClr val="800000"/>
            </a:solidFill>
            <a:miter lim="800000"/>
            <a:headEnd/>
            <a:tailEnd/>
          </a:ln>
        </p:spPr>
        <p:txBody>
          <a:bodyPr wrap="none" anchor="ctr"/>
          <a:lstStyle/>
          <a:p>
            <a:pPr marL="342900" indent="-342900" algn="ctr"/>
            <a:r>
              <a:rPr lang="en-GB" sz="2400">
                <a:solidFill>
                  <a:srgbClr val="800000"/>
                </a:solidFill>
              </a:rPr>
              <a:t>Shame</a:t>
            </a:r>
          </a:p>
        </p:txBody>
      </p:sp>
      <p:sp>
        <p:nvSpPr>
          <p:cNvPr id="803868" name="Text Box 28"/>
          <p:cNvSpPr txBox="1">
            <a:spLocks noChangeArrowheads="1"/>
          </p:cNvSpPr>
          <p:nvPr/>
        </p:nvSpPr>
        <p:spPr bwMode="auto">
          <a:xfrm>
            <a:off x="179388" y="5373688"/>
            <a:ext cx="8964612" cy="1260475"/>
          </a:xfrm>
          <a:prstGeom prst="rect">
            <a:avLst/>
          </a:prstGeom>
          <a:noFill/>
          <a:ln>
            <a:noFill/>
          </a:ln>
          <a:effectLst/>
          <a:extLst/>
        </p:spPr>
        <p:txBody>
          <a:bodyPr>
            <a:spAutoFit/>
          </a:bodyPr>
          <a:lstStyle/>
          <a:p>
            <a:pPr algn="ctr">
              <a:spcBef>
                <a:spcPct val="50000"/>
              </a:spcBef>
              <a:defRPr/>
            </a:pPr>
            <a:r>
              <a:rPr lang="en-GB" sz="2400">
                <a:solidFill>
                  <a:srgbClr val="0000CC"/>
                </a:solidFill>
                <a:effectLst>
                  <a:outerShdw blurRad="38100" dist="38100" dir="2700000" algn="tl">
                    <a:srgbClr val="000000"/>
                  </a:outerShdw>
                </a:effectLst>
              </a:rPr>
              <a:t>120 Million year evolving systems to regulate threat</a:t>
            </a:r>
          </a:p>
          <a:p>
            <a:pPr algn="ctr">
              <a:spcBef>
                <a:spcPct val="50000"/>
              </a:spcBef>
              <a:defRPr/>
            </a:pPr>
            <a:r>
              <a:rPr lang="en-GB" sz="2400">
                <a:solidFill>
                  <a:srgbClr val="339933"/>
                </a:solidFill>
                <a:effectLst>
                  <a:outerShdw blurRad="38100" dist="38100" dir="2700000" algn="tl">
                    <a:srgbClr val="000000"/>
                  </a:outerShdw>
                </a:effectLst>
              </a:rPr>
              <a:t>Social relationships are the most important sources of meaning, self regulation and learning</a:t>
            </a:r>
            <a:r>
              <a:rPr lang="en-GB" sz="2400">
                <a:solidFill>
                  <a:srgbClr val="0000CC"/>
                </a:solidFill>
                <a:effectLst>
                  <a:outerShdw blurRad="38100" dist="38100" dir="2700000" algn="tl">
                    <a:srgbClr val="000000"/>
                  </a:outerShdw>
                </a:effectLst>
              </a:rPr>
              <a:t> </a:t>
            </a:r>
          </a:p>
        </p:txBody>
      </p:sp>
      <p:sp>
        <p:nvSpPr>
          <p:cNvPr id="620564" name="Text Box 29"/>
          <p:cNvSpPr txBox="1">
            <a:spLocks noChangeArrowheads="1"/>
          </p:cNvSpPr>
          <p:nvPr/>
        </p:nvSpPr>
        <p:spPr bwMode="auto">
          <a:xfrm>
            <a:off x="2700338" y="1484313"/>
            <a:ext cx="3240087" cy="339725"/>
          </a:xfrm>
          <a:prstGeom prst="rect">
            <a:avLst/>
          </a:prstGeom>
          <a:noFill/>
          <a:ln w="9525">
            <a:noFill/>
            <a:miter lim="800000"/>
            <a:headEnd/>
            <a:tailEnd/>
          </a:ln>
        </p:spPr>
        <p:txBody>
          <a:bodyPr>
            <a:spAutoFit/>
          </a:bodyPr>
          <a:lstStyle/>
          <a:p>
            <a:pPr marL="342900" indent="-342900">
              <a:spcBef>
                <a:spcPct val="50000"/>
              </a:spcBef>
            </a:pPr>
            <a:r>
              <a:rPr lang="en-GB"/>
              <a:t>Self-to self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03868">
                                            <p:txEl>
                                              <p:pRg st="0" end="0"/>
                                            </p:txEl>
                                          </p:spTgt>
                                        </p:tgtEl>
                                        <p:attrNameLst>
                                          <p:attrName>style.visibility</p:attrName>
                                        </p:attrNameLst>
                                      </p:cBhvr>
                                      <p:to>
                                        <p:strVal val="visible"/>
                                      </p:to>
                                    </p:set>
                                    <p:anim calcmode="lin" valueType="num">
                                      <p:cBhvr additive="base">
                                        <p:cTn id="7" dur="500" fill="hold"/>
                                        <p:tgtEl>
                                          <p:spTgt spid="8038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38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03868">
                                            <p:txEl>
                                              <p:pRg st="1" end="1"/>
                                            </p:txEl>
                                          </p:spTgt>
                                        </p:tgtEl>
                                        <p:attrNameLst>
                                          <p:attrName>style.visibility</p:attrName>
                                        </p:attrNameLst>
                                      </p:cBhvr>
                                      <p:to>
                                        <p:strVal val="visible"/>
                                      </p:to>
                                    </p:set>
                                    <p:anim calcmode="lin" valueType="num">
                                      <p:cBhvr additive="base">
                                        <p:cTn id="13" dur="500" fill="hold"/>
                                        <p:tgtEl>
                                          <p:spTgt spid="8038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38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03854">
                                            <p:txEl>
                                              <p:pRg st="0" end="0"/>
                                            </p:txEl>
                                          </p:spTgt>
                                        </p:tgtEl>
                                        <p:attrNameLst>
                                          <p:attrName>style.visibility</p:attrName>
                                        </p:attrNameLst>
                                      </p:cBhvr>
                                      <p:to>
                                        <p:strVal val="visible"/>
                                      </p:to>
                                    </p:set>
                                    <p:anim calcmode="lin" valueType="num">
                                      <p:cBhvr additive="base">
                                        <p:cTn id="19" dur="500" fill="hold"/>
                                        <p:tgtEl>
                                          <p:spTgt spid="80385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38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03854">
                                            <p:txEl>
                                              <p:pRg st="1" end="1"/>
                                            </p:txEl>
                                          </p:spTgt>
                                        </p:tgtEl>
                                        <p:attrNameLst>
                                          <p:attrName>style.visibility</p:attrName>
                                        </p:attrNameLst>
                                      </p:cBhvr>
                                      <p:to>
                                        <p:strVal val="visible"/>
                                      </p:to>
                                    </p:set>
                                    <p:anim calcmode="lin" valueType="num">
                                      <p:cBhvr additive="base">
                                        <p:cTn id="25" dur="500" fill="hold"/>
                                        <p:tgtEl>
                                          <p:spTgt spid="80385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38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03868">
                                            <p:txEl>
                                              <p:pRg st="1" end="1"/>
                                            </p:txEl>
                                          </p:spTgt>
                                        </p:tgtEl>
                                        <p:attrNameLst>
                                          <p:attrName>style.visibility</p:attrName>
                                        </p:attrNameLst>
                                      </p:cBhvr>
                                      <p:to>
                                        <p:strVal val="visible"/>
                                      </p:to>
                                    </p:set>
                                    <p:anim calcmode="lin" valueType="num">
                                      <p:cBhvr additive="base">
                                        <p:cTn id="31" dur="500" fill="hold"/>
                                        <p:tgtEl>
                                          <p:spTgt spid="80386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0386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2178" name="Rectangle 2"/>
          <p:cNvSpPr>
            <a:spLocks noGrp="1" noChangeArrowheads="1"/>
          </p:cNvSpPr>
          <p:nvPr>
            <p:ph type="ctrTitle" idx="4294967295"/>
          </p:nvPr>
        </p:nvSpPr>
        <p:spPr>
          <a:xfrm>
            <a:off x="395288" y="260350"/>
            <a:ext cx="8497887" cy="504825"/>
          </a:xfrm>
        </p:spPr>
        <p:txBody>
          <a:bodyPr/>
          <a:lstStyle/>
          <a:p>
            <a:pPr eaLnBrk="1" hangingPunct="1">
              <a:defRPr/>
            </a:pPr>
            <a:r>
              <a:rPr lang="en-GB" sz="3200" b="1" smtClean="0">
                <a:solidFill>
                  <a:srgbClr val="FFFF00"/>
                </a:solidFill>
                <a:effectLst>
                  <a:outerShdw blurRad="38100" dist="38100" dir="2700000" algn="tl">
                    <a:srgbClr val="000000"/>
                  </a:outerShdw>
                </a:effectLst>
              </a:rPr>
              <a:t>Compassion solutions to the reality of suffering</a:t>
            </a:r>
          </a:p>
        </p:txBody>
      </p:sp>
      <p:sp>
        <p:nvSpPr>
          <p:cNvPr id="1842179" name="Rectangle 3"/>
          <p:cNvSpPr>
            <a:spLocks noGrp="1" noChangeArrowheads="1"/>
          </p:cNvSpPr>
          <p:nvPr>
            <p:ph type="subTitle" idx="4294967295"/>
          </p:nvPr>
        </p:nvSpPr>
        <p:spPr>
          <a:xfrm>
            <a:off x="827088" y="836613"/>
            <a:ext cx="7478712" cy="5761037"/>
          </a:xfrm>
        </p:spPr>
        <p:txBody>
          <a:bodyPr/>
          <a:lstStyle/>
          <a:p>
            <a:pPr marL="542925" indent="-542925" eaLnBrk="1" hangingPunct="1">
              <a:lnSpc>
                <a:spcPct val="80000"/>
              </a:lnSpc>
              <a:buFontTx/>
              <a:buNone/>
              <a:defRPr/>
            </a:pPr>
            <a:endParaRPr lang="en-GB" sz="2400" b="1" smtClean="0">
              <a:solidFill>
                <a:srgbClr val="FFCC00"/>
              </a:solidFill>
              <a:effectLst>
                <a:outerShdw blurRad="38100" dist="38100" dir="2700000" algn="tl">
                  <a:srgbClr val="000000"/>
                </a:outerShdw>
              </a:effectLst>
            </a:endParaRPr>
          </a:p>
          <a:p>
            <a:pPr marL="542925" indent="-542925" eaLnBrk="1" hangingPunct="1">
              <a:lnSpc>
                <a:spcPct val="80000"/>
              </a:lnSpc>
              <a:buFontTx/>
              <a:buNone/>
              <a:defRPr/>
            </a:pPr>
            <a:endParaRPr lang="en-GB" sz="2400" b="1" smtClean="0">
              <a:solidFill>
                <a:schemeClr val="bg1"/>
              </a:solidFill>
              <a:effectLst>
                <a:outerShdw blurRad="38100" dist="38100" dir="2700000" algn="tl">
                  <a:srgbClr val="000000"/>
                </a:outerShdw>
              </a:effectLst>
            </a:endParaRPr>
          </a:p>
        </p:txBody>
      </p:sp>
      <p:sp>
        <p:nvSpPr>
          <p:cNvPr id="1842180" name="Rectangle 4"/>
          <p:cNvSpPr>
            <a:spLocks noChangeArrowheads="1"/>
          </p:cNvSpPr>
          <p:nvPr/>
        </p:nvSpPr>
        <p:spPr bwMode="auto">
          <a:xfrm>
            <a:off x="539750" y="836613"/>
            <a:ext cx="7993063" cy="5765800"/>
          </a:xfrm>
          <a:prstGeom prst="rect">
            <a:avLst/>
          </a:prstGeom>
          <a:noFill/>
          <a:ln>
            <a:noFill/>
          </a:ln>
          <a:effectLst/>
          <a:extLst/>
        </p:spPr>
        <p:txBody>
          <a:bodyPr>
            <a:spAutoFit/>
          </a:bodyPr>
          <a:lstStyle/>
          <a:p>
            <a:pPr algn="just">
              <a:defRPr/>
            </a:pPr>
            <a:r>
              <a:rPr lang="en-GB" sz="2800">
                <a:solidFill>
                  <a:srgbClr val="FFFF00"/>
                </a:solidFill>
                <a:effectLst>
                  <a:outerShdw blurRad="38100" dist="38100" dir="2700000" algn="tl">
                    <a:srgbClr val="000000"/>
                  </a:outerShdw>
                </a:effectLst>
              </a:rPr>
              <a:t>Ancient wisdom: </a:t>
            </a:r>
            <a:r>
              <a:rPr lang="en-GB" sz="3600">
                <a:solidFill>
                  <a:srgbClr val="FFCC00"/>
                </a:solidFill>
                <a:effectLst>
                  <a:outerShdw blurRad="38100" dist="38100" dir="2700000" algn="tl">
                    <a:srgbClr val="000000"/>
                  </a:outerShdw>
                </a:effectLst>
              </a:rPr>
              <a:t>	</a:t>
            </a:r>
            <a:r>
              <a:rPr lang="en-GB" sz="2800">
                <a:solidFill>
                  <a:srgbClr val="FFFFFF"/>
                </a:solidFill>
                <a:effectLst>
                  <a:outerShdw blurRad="38100" dist="38100" dir="2700000" algn="tl">
                    <a:srgbClr val="000000"/>
                  </a:outerShdw>
                </a:effectLst>
              </a:rPr>
              <a:t>Compassion is the road to happiness (most spiritual traditions</a:t>
            </a:r>
            <a:r>
              <a:rPr lang="en-GB" sz="2400">
                <a:solidFill>
                  <a:srgbClr val="FFFFFF"/>
                </a:solidFill>
                <a:effectLst>
                  <a:outerShdw blurRad="38100" dist="38100" dir="2700000" algn="tl">
                    <a:srgbClr val="000000"/>
                  </a:outerShdw>
                </a:effectLst>
              </a:rPr>
              <a:t>)</a:t>
            </a:r>
          </a:p>
          <a:p>
            <a:pPr algn="just">
              <a:defRPr/>
            </a:pPr>
            <a:endParaRPr lang="en-GB" sz="2800">
              <a:solidFill>
                <a:srgbClr val="FFCC00"/>
              </a:solidFill>
              <a:effectLst>
                <a:outerShdw blurRad="38100" dist="38100" dir="2700000" algn="tl">
                  <a:srgbClr val="000000"/>
                </a:outerShdw>
              </a:effectLst>
            </a:endParaRPr>
          </a:p>
          <a:p>
            <a:pPr algn="just">
              <a:defRPr/>
            </a:pPr>
            <a:r>
              <a:rPr lang="en-GB" sz="2800">
                <a:solidFill>
                  <a:srgbClr val="FFFF00"/>
                </a:solidFill>
                <a:effectLst>
                  <a:outerShdw blurRad="38100" dist="38100" dir="2700000" algn="tl">
                    <a:srgbClr val="000000"/>
                  </a:outerShdw>
                </a:effectLst>
              </a:rPr>
              <a:t>Evolution: </a:t>
            </a:r>
            <a:r>
              <a:rPr lang="en-GB" sz="2800">
                <a:solidFill>
                  <a:srgbClr val="FFCC00"/>
                </a:solidFill>
                <a:effectLst>
                  <a:outerShdw blurRad="38100" dist="38100" dir="2700000" algn="tl">
                    <a:srgbClr val="000000"/>
                  </a:outerShdw>
                </a:effectLst>
              </a:rPr>
              <a:t>	</a:t>
            </a:r>
            <a:r>
              <a:rPr lang="en-GB" sz="2800">
                <a:solidFill>
                  <a:srgbClr val="FFFFFF"/>
                </a:solidFill>
                <a:effectLst>
                  <a:outerShdw blurRad="38100" dist="38100" dir="2700000" algn="tl">
                    <a:srgbClr val="000000"/>
                  </a:outerShdw>
                </a:effectLst>
              </a:rPr>
              <a:t>Evolution has made our brains highly sensitive to external and internal kindness</a:t>
            </a:r>
          </a:p>
          <a:p>
            <a:pPr algn="just">
              <a:defRPr/>
            </a:pPr>
            <a:endParaRPr lang="en-GB" sz="2800">
              <a:solidFill>
                <a:srgbClr val="FFCC00"/>
              </a:solidFill>
              <a:effectLst>
                <a:outerShdw blurRad="38100" dist="38100" dir="2700000" algn="tl">
                  <a:srgbClr val="000000"/>
                </a:outerShdw>
              </a:effectLst>
            </a:endParaRPr>
          </a:p>
          <a:p>
            <a:pPr algn="just">
              <a:defRPr/>
            </a:pPr>
            <a:r>
              <a:rPr lang="en-GB" sz="2800">
                <a:solidFill>
                  <a:srgbClr val="FFFF00"/>
                </a:solidFill>
                <a:effectLst>
                  <a:outerShdw blurRad="38100" dist="38100" dir="2700000" algn="tl">
                    <a:srgbClr val="000000"/>
                  </a:outerShdw>
                </a:effectLst>
              </a:rPr>
              <a:t>Neuroscience:</a:t>
            </a:r>
            <a:r>
              <a:rPr lang="en-GB" sz="2800">
                <a:solidFill>
                  <a:srgbClr val="FFCC00"/>
                </a:solidFill>
                <a:effectLst>
                  <a:outerShdw blurRad="38100" dist="38100" dir="2700000" algn="tl">
                    <a:srgbClr val="000000"/>
                  </a:outerShdw>
                </a:effectLst>
              </a:rPr>
              <a:t> </a:t>
            </a:r>
            <a:r>
              <a:rPr lang="en-GB" sz="2800">
                <a:solidFill>
                  <a:srgbClr val="FFFFFF"/>
                </a:solidFill>
                <a:effectLst>
                  <a:outerShdw blurRad="38100" dist="38100" dir="2700000" algn="tl">
                    <a:srgbClr val="000000"/>
                  </a:outerShdw>
                </a:effectLst>
              </a:rPr>
              <a:t>Specific brain areas are focused on detecting and responding to kindness and compassion</a:t>
            </a:r>
          </a:p>
          <a:p>
            <a:pPr algn="just">
              <a:defRPr/>
            </a:pPr>
            <a:endParaRPr lang="en-GB" sz="2800">
              <a:solidFill>
                <a:srgbClr val="FFFFFF"/>
              </a:solidFill>
              <a:effectLst>
                <a:outerShdw blurRad="38100" dist="38100" dir="2700000" algn="tl">
                  <a:srgbClr val="000000"/>
                </a:outerShdw>
              </a:effectLst>
            </a:endParaRPr>
          </a:p>
          <a:p>
            <a:pPr algn="just">
              <a:defRPr/>
            </a:pPr>
            <a:r>
              <a:rPr lang="en-GB" sz="2800">
                <a:solidFill>
                  <a:srgbClr val="FFFF66"/>
                </a:solidFill>
                <a:effectLst>
                  <a:outerShdw blurRad="38100" dist="38100" dir="2700000" algn="tl">
                    <a:srgbClr val="000000"/>
                  </a:outerShdw>
                </a:effectLst>
              </a:rPr>
              <a:t>Social and developmental Psychology:</a:t>
            </a:r>
            <a:r>
              <a:rPr lang="en-GB" sz="2800">
                <a:solidFill>
                  <a:srgbClr val="FFFFFF"/>
                </a:solidFill>
                <a:effectLst>
                  <a:outerShdw blurRad="38100" dist="38100" dir="2700000" algn="tl">
                    <a:srgbClr val="000000"/>
                  </a:outerShdw>
                </a:effectLst>
              </a:rPr>
              <a:t> History of affiliation affects brain maturation, emotion regulation, pro-social behaviour and sense of self</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842180">
                                            <p:txEl>
                                              <p:pRg st="0" end="0"/>
                                            </p:txEl>
                                          </p:spTgt>
                                        </p:tgtEl>
                                        <p:attrNameLst>
                                          <p:attrName>style.visibility</p:attrName>
                                        </p:attrNameLst>
                                      </p:cBhvr>
                                      <p:to>
                                        <p:strVal val="visible"/>
                                      </p:to>
                                    </p:set>
                                    <p:animEffect transition="in" filter="slide(fromBottom)">
                                      <p:cBhvr>
                                        <p:cTn id="7" dur="500"/>
                                        <p:tgtEl>
                                          <p:spTgt spid="18421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842180">
                                            <p:txEl>
                                              <p:pRg st="2" end="2"/>
                                            </p:txEl>
                                          </p:spTgt>
                                        </p:tgtEl>
                                        <p:attrNameLst>
                                          <p:attrName>style.visibility</p:attrName>
                                        </p:attrNameLst>
                                      </p:cBhvr>
                                      <p:to>
                                        <p:strVal val="visible"/>
                                      </p:to>
                                    </p:set>
                                    <p:animEffect transition="in" filter="slide(fromBottom)">
                                      <p:cBhvr>
                                        <p:cTn id="12" dur="500"/>
                                        <p:tgtEl>
                                          <p:spTgt spid="184218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842180">
                                            <p:txEl>
                                              <p:pRg st="4" end="4"/>
                                            </p:txEl>
                                          </p:spTgt>
                                        </p:tgtEl>
                                        <p:attrNameLst>
                                          <p:attrName>style.visibility</p:attrName>
                                        </p:attrNameLst>
                                      </p:cBhvr>
                                      <p:to>
                                        <p:strVal val="visible"/>
                                      </p:to>
                                    </p:set>
                                    <p:animEffect transition="in" filter="slide(fromBottom)">
                                      <p:cBhvr>
                                        <p:cTn id="17" dur="500"/>
                                        <p:tgtEl>
                                          <p:spTgt spid="1842180">
                                            <p:txEl>
                                              <p:pRg st="4" end="4"/>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1842180">
                                            <p:txEl>
                                              <p:pRg st="6" end="6"/>
                                            </p:txEl>
                                          </p:spTgt>
                                        </p:tgtEl>
                                        <p:attrNameLst>
                                          <p:attrName>style.visibility</p:attrName>
                                        </p:attrNameLst>
                                      </p:cBhvr>
                                      <p:to>
                                        <p:strVal val="visible"/>
                                      </p:to>
                                    </p:set>
                                    <p:animEffect transition="in" filter="slide(fromBottom)">
                                      <p:cBhvr>
                                        <p:cTn id="20" dur="500"/>
                                        <p:tgtEl>
                                          <p:spTgt spid="1842180">
                                            <p:txEl>
                                              <p:pRg st="6" end="6"/>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42180">
                                            <p:txEl>
                                              <p:pRg st="6" end="6"/>
                                            </p:txEl>
                                          </p:spTgt>
                                        </p:tgtEl>
                                        <p:attrNameLst>
                                          <p:attrName>style.visibility</p:attrName>
                                        </p:attrNameLst>
                                      </p:cBhvr>
                                      <p:to>
                                        <p:strVal val="visible"/>
                                      </p:to>
                                    </p:set>
                                    <p:anim calcmode="lin" valueType="num">
                                      <p:cBhvr additive="base">
                                        <p:cTn id="25" dur="500" fill="hold"/>
                                        <p:tgtEl>
                                          <p:spTgt spid="184218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218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ctrTitle" idx="4294967295"/>
          </p:nvPr>
        </p:nvSpPr>
        <p:spPr>
          <a:xfrm>
            <a:off x="684213" y="2133600"/>
            <a:ext cx="7772400" cy="1470025"/>
          </a:xfrm>
        </p:spPr>
        <p:txBody>
          <a:bodyPr/>
          <a:lstStyle/>
          <a:p>
            <a:pPr eaLnBrk="1" hangingPunct="1">
              <a:defRPr/>
            </a:pPr>
            <a:r>
              <a:rPr lang="en-GB" sz="6000" b="1" smtClean="0">
                <a:solidFill>
                  <a:srgbClr val="FFFF00"/>
                </a:solidFill>
                <a:effectLst>
                  <a:outerShdw blurRad="38100" dist="38100" dir="2700000" algn="tl">
                    <a:srgbClr val="000000"/>
                  </a:outerShdw>
                </a:effectLst>
                <a:latin typeface="Lucida Calligraphy" pitchFamily="66" charset="0"/>
              </a:rPr>
              <a:t>Compassion</a:t>
            </a:r>
            <a:br>
              <a:rPr lang="en-GB" sz="6000" b="1" smtClean="0">
                <a:solidFill>
                  <a:srgbClr val="FFFF00"/>
                </a:solidFill>
                <a:effectLst>
                  <a:outerShdw blurRad="38100" dist="38100" dir="2700000" algn="tl">
                    <a:srgbClr val="000000"/>
                  </a:outerShdw>
                </a:effectLst>
                <a:latin typeface="Lucida Calligraphy" pitchFamily="66" charset="0"/>
              </a:rPr>
            </a:br>
            <a:r>
              <a:rPr lang="en-GB" sz="6000" b="1" smtClean="0">
                <a:solidFill>
                  <a:srgbClr val="FFFF00"/>
                </a:solidFill>
                <a:effectLst>
                  <a:outerShdw blurRad="38100" dist="38100" dir="2700000" algn="tl">
                    <a:srgbClr val="000000"/>
                  </a:outerShdw>
                </a:effectLst>
                <a:latin typeface="Lucida Calligraphy" pitchFamily="66" charset="0"/>
              </a:rPr>
              <a:t>and </a:t>
            </a:r>
            <a:br>
              <a:rPr lang="en-GB" sz="6000" b="1" smtClean="0">
                <a:solidFill>
                  <a:srgbClr val="FFFF00"/>
                </a:solidFill>
                <a:effectLst>
                  <a:outerShdw blurRad="38100" dist="38100" dir="2700000" algn="tl">
                    <a:srgbClr val="000000"/>
                  </a:outerShdw>
                </a:effectLst>
                <a:latin typeface="Lucida Calligraphy" pitchFamily="66" charset="0"/>
              </a:rPr>
            </a:br>
            <a:r>
              <a:rPr lang="en-GB" sz="6000" b="1" smtClean="0">
                <a:solidFill>
                  <a:srgbClr val="FFFF00"/>
                </a:solidFill>
                <a:effectLst>
                  <a:outerShdw blurRad="38100" dist="38100" dir="2700000" algn="tl">
                    <a:srgbClr val="000000"/>
                  </a:outerShdw>
                </a:effectLst>
                <a:latin typeface="Lucida Calligraphy" pitchFamily="66" charset="0"/>
              </a:rPr>
              <a:t>Caring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Rectangle 2"/>
          <p:cNvSpPr>
            <a:spLocks noGrp="1" noChangeArrowheads="1"/>
          </p:cNvSpPr>
          <p:nvPr>
            <p:ph type="title" idx="4294967295"/>
          </p:nvPr>
        </p:nvSpPr>
        <p:spPr>
          <a:xfrm>
            <a:off x="684213" y="260350"/>
            <a:ext cx="7772400" cy="874713"/>
          </a:xfrm>
        </p:spPr>
        <p:txBody>
          <a:bodyPr/>
          <a:lstStyle/>
          <a:p>
            <a:pPr eaLnBrk="1" hangingPunct="1">
              <a:defRPr/>
            </a:pPr>
            <a:r>
              <a:rPr lang="en-US" sz="4000" b="1" smtClean="0">
                <a:solidFill>
                  <a:srgbClr val="FFFF00"/>
                </a:solidFill>
                <a:effectLst>
                  <a:outerShdw blurRad="38100" dist="38100" dir="2700000" algn="tl">
                    <a:srgbClr val="000000"/>
                  </a:outerShdw>
                </a:effectLst>
              </a:rPr>
              <a:t>The Two Psychologies of Compassion</a:t>
            </a:r>
          </a:p>
        </p:txBody>
      </p:sp>
      <p:sp>
        <p:nvSpPr>
          <p:cNvPr id="752643" name="Rectangle 3"/>
          <p:cNvSpPr>
            <a:spLocks noGrp="1" noChangeArrowheads="1"/>
          </p:cNvSpPr>
          <p:nvPr>
            <p:ph type="body" sz="half" idx="4294967295"/>
          </p:nvPr>
        </p:nvSpPr>
        <p:spPr>
          <a:xfrm>
            <a:off x="395288" y="1412875"/>
            <a:ext cx="8208962" cy="5445125"/>
          </a:xfrm>
        </p:spPr>
        <p:txBody>
          <a:bodyPr/>
          <a:lstStyle/>
          <a:p>
            <a:pPr marL="0" indent="0" algn="ctr" eaLnBrk="1" hangingPunct="1">
              <a:lnSpc>
                <a:spcPct val="90000"/>
              </a:lnSpc>
              <a:buFontTx/>
              <a:buNone/>
              <a:defRPr/>
            </a:pPr>
            <a:r>
              <a:rPr lang="en-GB" sz="2800" b="1" smtClean="0">
                <a:solidFill>
                  <a:schemeClr val="bg1"/>
                </a:solidFill>
                <a:effectLst>
                  <a:outerShdw blurRad="38100" dist="38100" dir="2700000" algn="tl">
                    <a:srgbClr val="000000"/>
                  </a:outerShdw>
                </a:effectLst>
              </a:rPr>
              <a:t>Compassion can be defined in many ways: </a:t>
            </a:r>
          </a:p>
          <a:p>
            <a:pPr marL="0" indent="0" algn="just" eaLnBrk="1" hangingPunct="1">
              <a:lnSpc>
                <a:spcPct val="90000"/>
              </a:lnSpc>
              <a:buFontTx/>
              <a:buNone/>
              <a:defRPr/>
            </a:pPr>
            <a:r>
              <a:rPr lang="en-GB" sz="2800" b="1" smtClean="0">
                <a:solidFill>
                  <a:schemeClr val="bg1"/>
                </a:solidFill>
                <a:effectLst>
                  <a:outerShdw blurRad="38100" dist="38100" dir="2700000" algn="tl">
                    <a:srgbClr val="000000"/>
                  </a:outerShdw>
                </a:effectLst>
              </a:rPr>
              <a:t>As a </a:t>
            </a:r>
            <a:r>
              <a:rPr lang="en-GB" sz="2800" b="1" smtClean="0">
                <a:solidFill>
                  <a:srgbClr val="FFFF99"/>
                </a:solidFill>
                <a:effectLst>
                  <a:outerShdw blurRad="38100" dist="38100" dir="2700000" algn="tl">
                    <a:srgbClr val="000000"/>
                  </a:outerShdw>
                </a:effectLst>
              </a:rPr>
              <a:t>sensitivity</a:t>
            </a:r>
            <a:r>
              <a:rPr lang="en-GB" sz="2800" b="1" smtClean="0">
                <a:solidFill>
                  <a:schemeClr val="bg1"/>
                </a:solidFill>
                <a:effectLst>
                  <a:outerShdw blurRad="38100" dist="38100" dir="2700000" algn="tl">
                    <a:srgbClr val="000000"/>
                  </a:outerShdw>
                </a:effectLst>
              </a:rPr>
              <a:t> to the suffering of self and others with a deep </a:t>
            </a:r>
            <a:r>
              <a:rPr lang="en-GB" sz="2800" b="1" smtClean="0">
                <a:solidFill>
                  <a:srgbClr val="FFFF99"/>
                </a:solidFill>
                <a:effectLst>
                  <a:outerShdw blurRad="38100" dist="38100" dir="2700000" algn="tl">
                    <a:srgbClr val="000000"/>
                  </a:outerShdw>
                </a:effectLst>
              </a:rPr>
              <a:t>commitment to try to relieve</a:t>
            </a:r>
            <a:r>
              <a:rPr lang="en-GB" sz="2800" b="1" smtClean="0">
                <a:solidFill>
                  <a:schemeClr val="bg1"/>
                </a:solidFill>
                <a:effectLst>
                  <a:outerShdw blurRad="38100" dist="38100" dir="2700000" algn="tl">
                    <a:srgbClr val="000000"/>
                  </a:outerShdw>
                </a:effectLst>
              </a:rPr>
              <a:t> and </a:t>
            </a:r>
            <a:r>
              <a:rPr lang="en-GB" sz="2800" b="1" smtClean="0">
                <a:solidFill>
                  <a:srgbClr val="FFFF66"/>
                </a:solidFill>
                <a:effectLst>
                  <a:outerShdw blurRad="38100" dist="38100" dir="2700000" algn="tl">
                    <a:srgbClr val="000000"/>
                  </a:outerShdw>
                </a:effectLst>
              </a:rPr>
              <a:t>prevent</a:t>
            </a:r>
            <a:r>
              <a:rPr lang="en-GB" sz="2800" b="1" i="1" smtClean="0">
                <a:solidFill>
                  <a:schemeClr val="bg1"/>
                </a:solidFill>
                <a:effectLst>
                  <a:outerShdw blurRad="38100" dist="38100" dir="2700000" algn="tl">
                    <a:srgbClr val="000000"/>
                  </a:outerShdw>
                </a:effectLst>
              </a:rPr>
              <a:t> </a:t>
            </a:r>
            <a:r>
              <a:rPr lang="en-GB" sz="2800" b="1" smtClean="0">
                <a:solidFill>
                  <a:schemeClr val="bg1"/>
                </a:solidFill>
                <a:effectLst>
                  <a:outerShdw blurRad="38100" dist="38100" dir="2700000" algn="tl">
                    <a:srgbClr val="000000"/>
                  </a:outerShdw>
                </a:effectLst>
              </a:rPr>
              <a:t>it </a:t>
            </a:r>
          </a:p>
          <a:p>
            <a:pPr marL="0" indent="0" algn="just" eaLnBrk="1" hangingPunct="1">
              <a:lnSpc>
                <a:spcPct val="90000"/>
              </a:lnSpc>
              <a:buFontTx/>
              <a:buNone/>
              <a:defRPr/>
            </a:pPr>
            <a:endParaRPr lang="en-GB" sz="2800" b="1" smtClean="0">
              <a:solidFill>
                <a:schemeClr val="bg1"/>
              </a:solidFill>
              <a:effectLst>
                <a:outerShdw blurRad="38100" dist="38100" dir="2700000" algn="tl">
                  <a:srgbClr val="000000"/>
                </a:outerShdw>
              </a:effectLst>
            </a:endParaRPr>
          </a:p>
          <a:p>
            <a:pPr marL="0" indent="0" algn="just" eaLnBrk="1" hangingPunct="1">
              <a:lnSpc>
                <a:spcPct val="90000"/>
              </a:lnSpc>
              <a:buFontTx/>
              <a:buNone/>
              <a:defRPr/>
            </a:pPr>
            <a:r>
              <a:rPr lang="en-GB" sz="2800" b="1" smtClean="0">
                <a:solidFill>
                  <a:schemeClr val="bg1"/>
                </a:solidFill>
                <a:effectLst>
                  <a:outerShdw blurRad="38100" dist="38100" dir="2700000" algn="tl">
                    <a:srgbClr val="000000"/>
                  </a:outerShdw>
                </a:effectLst>
              </a:rPr>
              <a:t>Two different Psychologies </a:t>
            </a:r>
          </a:p>
          <a:p>
            <a:pPr marL="1093788" lvl="1" algn="just" eaLnBrk="1" hangingPunct="1">
              <a:lnSpc>
                <a:spcPct val="90000"/>
              </a:lnSpc>
              <a:defRPr/>
            </a:pPr>
            <a:r>
              <a:rPr lang="en-GB" b="1" smtClean="0">
                <a:solidFill>
                  <a:schemeClr val="bg1"/>
                </a:solidFill>
                <a:effectLst>
                  <a:outerShdw blurRad="38100" dist="38100" dir="2700000" algn="tl">
                    <a:srgbClr val="000000"/>
                  </a:outerShdw>
                </a:effectLst>
              </a:rPr>
              <a:t>To approach, understand and (how to) engage with suffering </a:t>
            </a:r>
          </a:p>
          <a:p>
            <a:pPr marL="1093788" lvl="1" algn="just" eaLnBrk="1" hangingPunct="1">
              <a:lnSpc>
                <a:spcPct val="90000"/>
              </a:lnSpc>
              <a:defRPr/>
            </a:pPr>
            <a:r>
              <a:rPr lang="en-GB" b="1" smtClean="0">
                <a:solidFill>
                  <a:schemeClr val="bg1"/>
                </a:solidFill>
                <a:effectLst>
                  <a:outerShdw blurRad="38100" dist="38100" dir="2700000" algn="tl">
                    <a:srgbClr val="000000"/>
                  </a:outerShdw>
                </a:effectLst>
              </a:rPr>
              <a:t>To work/study to alleviate and prevent suffering –to nurture</a:t>
            </a:r>
          </a:p>
          <a:p>
            <a:pPr marL="0" indent="0" algn="just" eaLnBrk="1" hangingPunct="1">
              <a:lnSpc>
                <a:spcPct val="90000"/>
              </a:lnSpc>
              <a:buFontTx/>
              <a:buNone/>
              <a:defRPr/>
            </a:pPr>
            <a:endParaRPr lang="en-GB" sz="2800" b="1" smtClean="0">
              <a:solidFill>
                <a:schemeClr val="bg1"/>
              </a:solidFill>
              <a:effectLst>
                <a:outerShdw blurRad="38100" dist="38100" dir="2700000" algn="tl">
                  <a:srgbClr val="000000"/>
                </a:outerShdw>
              </a:effectLst>
            </a:endParaRPr>
          </a:p>
          <a:p>
            <a:pPr marL="0" indent="0" algn="ctr" eaLnBrk="1" hangingPunct="1">
              <a:lnSpc>
                <a:spcPct val="90000"/>
              </a:lnSpc>
              <a:buFontTx/>
              <a:buNone/>
              <a:defRPr/>
            </a:pPr>
            <a:r>
              <a:rPr lang="en-GB" sz="2800" b="1" smtClean="0">
                <a:solidFill>
                  <a:srgbClr val="FFFF66"/>
                </a:solidFill>
                <a:effectLst>
                  <a:outerShdw blurRad="38100" dist="38100" dir="2700000" algn="tl">
                    <a:srgbClr val="000000"/>
                  </a:outerShdw>
                </a:effectLst>
              </a:rPr>
              <a:t>Each more complex that might at first seem</a:t>
            </a:r>
            <a:endParaRPr lang="en-GB" b="1" smtClean="0">
              <a:solidFill>
                <a:srgbClr val="FFFF66"/>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2643">
                                            <p:txEl>
                                              <p:pRg st="0" end="0"/>
                                            </p:txEl>
                                          </p:spTgt>
                                        </p:tgtEl>
                                        <p:attrNameLst>
                                          <p:attrName>style.visibility</p:attrName>
                                        </p:attrNameLst>
                                      </p:cBhvr>
                                      <p:to>
                                        <p:strVal val="visible"/>
                                      </p:to>
                                    </p:set>
                                    <p:anim calcmode="lin" valueType="num">
                                      <p:cBhvr additive="base">
                                        <p:cTn id="7" dur="500" fill="hold"/>
                                        <p:tgtEl>
                                          <p:spTgt spid="7526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26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52643">
                                            <p:txEl>
                                              <p:pRg st="1" end="1"/>
                                            </p:txEl>
                                          </p:spTgt>
                                        </p:tgtEl>
                                        <p:attrNameLst>
                                          <p:attrName>style.visibility</p:attrName>
                                        </p:attrNameLst>
                                      </p:cBhvr>
                                      <p:to>
                                        <p:strVal val="visible"/>
                                      </p:to>
                                    </p:set>
                                    <p:anim calcmode="lin" valueType="num">
                                      <p:cBhvr additive="base">
                                        <p:cTn id="11" dur="500" fill="hold"/>
                                        <p:tgtEl>
                                          <p:spTgt spid="75264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526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52643">
                                            <p:txEl>
                                              <p:pRg st="3" end="3"/>
                                            </p:txEl>
                                          </p:spTgt>
                                        </p:tgtEl>
                                        <p:attrNameLst>
                                          <p:attrName>style.visibility</p:attrName>
                                        </p:attrNameLst>
                                      </p:cBhvr>
                                      <p:to>
                                        <p:strVal val="visible"/>
                                      </p:to>
                                    </p:set>
                                    <p:anim calcmode="lin" valueType="num">
                                      <p:cBhvr additive="base">
                                        <p:cTn id="17" dur="500" fill="hold"/>
                                        <p:tgtEl>
                                          <p:spTgt spid="75264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526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52643">
                                            <p:txEl>
                                              <p:pRg st="4" end="4"/>
                                            </p:txEl>
                                          </p:spTgt>
                                        </p:tgtEl>
                                        <p:attrNameLst>
                                          <p:attrName>style.visibility</p:attrName>
                                        </p:attrNameLst>
                                      </p:cBhvr>
                                      <p:to>
                                        <p:strVal val="visible"/>
                                      </p:to>
                                    </p:set>
                                    <p:anim calcmode="lin" valueType="num">
                                      <p:cBhvr additive="base">
                                        <p:cTn id="23" dur="500" fill="hold"/>
                                        <p:tgtEl>
                                          <p:spTgt spid="75264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526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52643">
                                            <p:txEl>
                                              <p:pRg st="5" end="5"/>
                                            </p:txEl>
                                          </p:spTgt>
                                        </p:tgtEl>
                                        <p:attrNameLst>
                                          <p:attrName>style.visibility</p:attrName>
                                        </p:attrNameLst>
                                      </p:cBhvr>
                                      <p:to>
                                        <p:strVal val="visible"/>
                                      </p:to>
                                    </p:set>
                                    <p:anim calcmode="lin" valueType="num">
                                      <p:cBhvr additive="base">
                                        <p:cTn id="29" dur="500" fill="hold"/>
                                        <p:tgtEl>
                                          <p:spTgt spid="75264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5264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52643">
                                            <p:txEl>
                                              <p:pRg st="7" end="7"/>
                                            </p:txEl>
                                          </p:spTgt>
                                        </p:tgtEl>
                                        <p:attrNameLst>
                                          <p:attrName>style.visibility</p:attrName>
                                        </p:attrNameLst>
                                      </p:cBhvr>
                                      <p:to>
                                        <p:strVal val="visible"/>
                                      </p:to>
                                    </p:set>
                                    <p:anim calcmode="lin" valueType="num">
                                      <p:cBhvr additive="base">
                                        <p:cTn id="33" dur="500" fill="hold"/>
                                        <p:tgtEl>
                                          <p:spTgt spid="75264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526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ChangeArrowheads="1"/>
          </p:cNvSpPr>
          <p:nvPr>
            <p:ph type="ctrTitle" idx="4294967295"/>
          </p:nvPr>
        </p:nvSpPr>
        <p:spPr>
          <a:xfrm>
            <a:off x="179388" y="188913"/>
            <a:ext cx="8458200" cy="457200"/>
          </a:xfrm>
        </p:spPr>
        <p:txBody>
          <a:bodyPr/>
          <a:lstStyle/>
          <a:p>
            <a:pPr eaLnBrk="1" hangingPunct="1">
              <a:defRPr/>
            </a:pPr>
            <a:r>
              <a:rPr lang="en-US" b="1">
                <a:solidFill>
                  <a:srgbClr val="FFFF00"/>
                </a:solidFill>
                <a:effectLst>
                  <a:outerShdw blurRad="38100" dist="38100" dir="2700000" algn="tl">
                    <a:srgbClr val="000000"/>
                  </a:outerShdw>
                </a:effectLst>
              </a:rPr>
              <a:t>Compassion  as Flow</a:t>
            </a:r>
          </a:p>
        </p:txBody>
      </p:sp>
      <p:sp>
        <p:nvSpPr>
          <p:cNvPr id="755715" name="Rectangle 3"/>
          <p:cNvSpPr>
            <a:spLocks noGrp="1" noChangeArrowheads="1"/>
          </p:cNvSpPr>
          <p:nvPr>
            <p:ph type="subTitle" idx="4294967295"/>
          </p:nvPr>
        </p:nvSpPr>
        <p:spPr>
          <a:xfrm>
            <a:off x="323850" y="981075"/>
            <a:ext cx="8569325" cy="5564188"/>
          </a:xfrm>
        </p:spPr>
        <p:txBody>
          <a:bodyPr/>
          <a:lstStyle/>
          <a:p>
            <a:pPr marL="0" indent="0" eaLnBrk="1" hangingPunct="1">
              <a:lnSpc>
                <a:spcPct val="120000"/>
              </a:lnSpc>
              <a:buFontTx/>
              <a:buNone/>
              <a:defRPr/>
            </a:pPr>
            <a:r>
              <a:rPr lang="en-GB" sz="2400" b="1" i="1">
                <a:solidFill>
                  <a:schemeClr val="bg1"/>
                </a:solidFill>
                <a:effectLst>
                  <a:outerShdw blurRad="38100" dist="38100" dir="2700000" algn="tl">
                    <a:srgbClr val="000000"/>
                  </a:outerShdw>
                </a:effectLst>
              </a:rPr>
              <a:t>	    </a:t>
            </a:r>
            <a:r>
              <a:rPr lang="en-GB" b="1">
                <a:solidFill>
                  <a:schemeClr val="bg1"/>
                </a:solidFill>
                <a:effectLst>
                  <a:outerShdw blurRad="38100" dist="38100" dir="2700000" algn="tl">
                    <a:srgbClr val="000000"/>
                  </a:outerShdw>
                </a:effectLst>
              </a:rPr>
              <a:t>Different practices for each</a:t>
            </a:r>
          </a:p>
          <a:p>
            <a:pPr marL="0" indent="0" eaLnBrk="1" hangingPunct="1">
              <a:lnSpc>
                <a:spcPct val="120000"/>
              </a:lnSpc>
              <a:buFontTx/>
              <a:buNone/>
              <a:defRPr/>
            </a:pPr>
            <a:endParaRPr lang="en-GB" sz="2400" b="1" i="1">
              <a:solidFill>
                <a:schemeClr val="bg1"/>
              </a:solidFill>
              <a:effectLst>
                <a:outerShdw blurRad="38100" dist="38100" dir="2700000" algn="tl">
                  <a:srgbClr val="000000"/>
                </a:outerShdw>
              </a:effectLst>
            </a:endParaRPr>
          </a:p>
          <a:p>
            <a:pPr marL="0" indent="0" algn="just" eaLnBrk="1" hangingPunct="1">
              <a:lnSpc>
                <a:spcPct val="155000"/>
              </a:lnSpc>
              <a:buFontTx/>
              <a:buNone/>
              <a:defRPr/>
            </a:pPr>
            <a:r>
              <a:rPr lang="en-GB" sz="2400" b="1" i="1">
                <a:solidFill>
                  <a:schemeClr val="bg1"/>
                </a:solidFill>
                <a:effectLst>
                  <a:outerShdw blurRad="38100" dist="38100" dir="2700000" algn="tl">
                    <a:srgbClr val="000000"/>
                  </a:outerShdw>
                </a:effectLst>
              </a:rPr>
              <a:t>	</a:t>
            </a:r>
            <a:r>
              <a:rPr lang="en-GB" b="1">
                <a:solidFill>
                  <a:schemeClr val="bg1"/>
                </a:solidFill>
                <a:effectLst>
                  <a:outerShdw blurRad="38100" dist="38100" dir="2700000" algn="tl">
                    <a:srgbClr val="000000"/>
                  </a:outerShdw>
                </a:effectLst>
              </a:rPr>
              <a:t>Other 				Self</a:t>
            </a:r>
          </a:p>
          <a:p>
            <a:pPr marL="0" indent="0" algn="just" eaLnBrk="1" hangingPunct="1">
              <a:lnSpc>
                <a:spcPct val="165000"/>
              </a:lnSpc>
              <a:buFontTx/>
              <a:buNone/>
              <a:defRPr/>
            </a:pPr>
            <a:r>
              <a:rPr lang="en-GB" b="1">
                <a:solidFill>
                  <a:schemeClr val="bg1"/>
                </a:solidFill>
                <a:effectLst>
                  <a:outerShdw blurRad="38100" dist="38100" dir="2700000" algn="tl">
                    <a:srgbClr val="000000"/>
                  </a:outerShdw>
                </a:effectLst>
              </a:rPr>
              <a:t>	Self					Other</a:t>
            </a:r>
          </a:p>
          <a:p>
            <a:pPr marL="0" indent="0" algn="just" eaLnBrk="1" hangingPunct="1">
              <a:lnSpc>
                <a:spcPct val="165000"/>
              </a:lnSpc>
              <a:buFontTx/>
              <a:buNone/>
              <a:defRPr/>
            </a:pPr>
            <a:r>
              <a:rPr lang="en-GB" b="1">
                <a:solidFill>
                  <a:schemeClr val="bg1"/>
                </a:solidFill>
                <a:effectLst>
                  <a:outerShdw blurRad="38100" dist="38100" dir="2700000" algn="tl">
                    <a:srgbClr val="000000"/>
                  </a:outerShdw>
                </a:effectLst>
              </a:rPr>
              <a:t>	Self 					Self</a:t>
            </a:r>
          </a:p>
          <a:p>
            <a:pPr marL="0" indent="0" algn="just" eaLnBrk="1" hangingPunct="1">
              <a:lnSpc>
                <a:spcPct val="120000"/>
              </a:lnSpc>
              <a:buFontTx/>
              <a:buNone/>
              <a:defRPr/>
            </a:pPr>
            <a:endParaRPr lang="en-GB" sz="2400" b="1">
              <a:solidFill>
                <a:schemeClr val="bg1"/>
              </a:solidFill>
              <a:effectLst>
                <a:outerShdw blurRad="38100" dist="38100" dir="2700000" algn="tl">
                  <a:srgbClr val="000000"/>
                </a:outerShdw>
              </a:effectLst>
            </a:endParaRPr>
          </a:p>
          <a:p>
            <a:pPr marL="0" indent="0" algn="ctr" eaLnBrk="1" hangingPunct="1">
              <a:lnSpc>
                <a:spcPct val="120000"/>
              </a:lnSpc>
              <a:buFontTx/>
              <a:buNone/>
              <a:defRPr/>
            </a:pPr>
            <a:r>
              <a:rPr lang="en-GB" sz="2800" b="1">
                <a:solidFill>
                  <a:schemeClr val="bg1"/>
                </a:solidFill>
                <a:effectLst>
                  <a:outerShdw blurRad="38100" dist="38100" dir="2700000" algn="tl">
                    <a:srgbClr val="000000"/>
                  </a:outerShdw>
                </a:effectLst>
              </a:rPr>
              <a:t>Evidence that </a:t>
            </a:r>
            <a:r>
              <a:rPr lang="en-GB" sz="2800" b="1" i="1">
                <a:solidFill>
                  <a:schemeClr val="bg1"/>
                </a:solidFill>
                <a:effectLst>
                  <a:outerShdw blurRad="38100" dist="38100" dir="2700000" algn="tl">
                    <a:srgbClr val="000000"/>
                  </a:outerShdw>
                </a:effectLst>
              </a:rPr>
              <a:t>intentionally</a:t>
            </a:r>
            <a:r>
              <a:rPr lang="en-GB" sz="2800" b="1">
                <a:solidFill>
                  <a:schemeClr val="bg1"/>
                </a:solidFill>
                <a:effectLst>
                  <a:outerShdw blurRad="38100" dist="38100" dir="2700000" algn="tl">
                    <a:srgbClr val="000000"/>
                  </a:outerShdw>
                </a:effectLst>
              </a:rPr>
              <a:t> practicing each of these can have impacts on mental states and social behaviour</a:t>
            </a:r>
            <a:endParaRPr lang="en-GB" sz="2800" b="1" i="1">
              <a:solidFill>
                <a:srgbClr val="FFFF00"/>
              </a:solidFill>
              <a:effectLst>
                <a:outerShdw blurRad="38100" dist="38100" dir="2700000" algn="tl">
                  <a:srgbClr val="000000"/>
                </a:outerShdw>
              </a:effectLst>
            </a:endParaRPr>
          </a:p>
        </p:txBody>
      </p:sp>
      <p:sp>
        <p:nvSpPr>
          <p:cNvPr id="755716" name="Line 4"/>
          <p:cNvSpPr>
            <a:spLocks noChangeShapeType="1"/>
          </p:cNvSpPr>
          <p:nvPr/>
        </p:nvSpPr>
        <p:spPr bwMode="auto">
          <a:xfrm>
            <a:off x="3563938" y="2708275"/>
            <a:ext cx="1439862" cy="0"/>
          </a:xfrm>
          <a:prstGeom prst="line">
            <a:avLst/>
          </a:prstGeom>
          <a:noFill/>
          <a:ln w="57150">
            <a:solidFill>
              <a:srgbClr val="FFFF00"/>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755717" name="Line 5"/>
          <p:cNvSpPr>
            <a:spLocks noChangeShapeType="1"/>
          </p:cNvSpPr>
          <p:nvPr/>
        </p:nvSpPr>
        <p:spPr bwMode="auto">
          <a:xfrm>
            <a:off x="3563938" y="3573463"/>
            <a:ext cx="1439862" cy="0"/>
          </a:xfrm>
          <a:prstGeom prst="line">
            <a:avLst/>
          </a:prstGeom>
          <a:noFill/>
          <a:ln w="57150">
            <a:solidFill>
              <a:srgbClr val="FFFF00"/>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755718" name="Line 6"/>
          <p:cNvSpPr>
            <a:spLocks noChangeShapeType="1"/>
          </p:cNvSpPr>
          <p:nvPr/>
        </p:nvSpPr>
        <p:spPr bwMode="auto">
          <a:xfrm>
            <a:off x="3563938" y="4292600"/>
            <a:ext cx="1439862" cy="0"/>
          </a:xfrm>
          <a:prstGeom prst="line">
            <a:avLst/>
          </a:prstGeom>
          <a:noFill/>
          <a:ln w="57150">
            <a:solidFill>
              <a:srgbClr val="FFFF00"/>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2" name="Rectangle 2"/>
          <p:cNvSpPr>
            <a:spLocks noGrp="1" noChangeArrowheads="1"/>
          </p:cNvSpPr>
          <p:nvPr>
            <p:ph type="ctrTitle" idx="4294967295"/>
          </p:nvPr>
        </p:nvSpPr>
        <p:spPr>
          <a:xfrm>
            <a:off x="685800" y="457200"/>
            <a:ext cx="7772400" cy="533400"/>
          </a:xfrm>
        </p:spPr>
        <p:txBody>
          <a:bodyPr/>
          <a:lstStyle/>
          <a:p>
            <a:pPr>
              <a:defRPr/>
            </a:pPr>
            <a:r>
              <a:rPr lang="en-GB" sz="4000" b="1" smtClean="0">
                <a:solidFill>
                  <a:srgbClr val="FF6600"/>
                </a:solidFill>
                <a:effectLst>
                  <a:outerShdw blurRad="38100" dist="38100" dir="2700000" algn="tl">
                    <a:srgbClr val="000000"/>
                  </a:outerShdw>
                </a:effectLst>
              </a:rPr>
              <a:t>Sources of behaviour</a:t>
            </a:r>
          </a:p>
        </p:txBody>
      </p:sp>
      <p:sp>
        <p:nvSpPr>
          <p:cNvPr id="1469443" name="Rectangle 3"/>
          <p:cNvSpPr>
            <a:spLocks noGrp="1" noChangeArrowheads="1"/>
          </p:cNvSpPr>
          <p:nvPr>
            <p:ph type="subTitle" idx="4294967295"/>
          </p:nvPr>
        </p:nvSpPr>
        <p:spPr>
          <a:xfrm>
            <a:off x="1066800" y="1295400"/>
            <a:ext cx="7239000" cy="4800600"/>
          </a:xfrm>
        </p:spPr>
        <p:txBody>
          <a:bodyPr/>
          <a:lstStyle/>
          <a:p>
            <a:pPr marL="0" indent="0">
              <a:buFontTx/>
              <a:buNone/>
              <a:defRPr/>
            </a:pPr>
            <a:endParaRPr lang="en-GB" sz="2400" b="1" smtClean="0">
              <a:solidFill>
                <a:schemeClr val="bg1"/>
              </a:solidFill>
              <a:effectLst>
                <a:outerShdw blurRad="38100" dist="38100" dir="2700000" algn="tl">
                  <a:srgbClr val="000000"/>
                </a:outerShdw>
              </a:effectLst>
            </a:endParaRPr>
          </a:p>
          <a:p>
            <a:pPr marL="0" indent="0">
              <a:buFontTx/>
              <a:buNone/>
              <a:defRPr/>
            </a:pPr>
            <a:endParaRPr lang="en-GB" sz="2400" b="1" smtClean="0">
              <a:solidFill>
                <a:schemeClr val="bg1"/>
              </a:solidFill>
              <a:effectLst>
                <a:outerShdw blurRad="38100" dist="38100" dir="2700000" algn="tl">
                  <a:srgbClr val="000000"/>
                </a:outerShdw>
              </a:effectLst>
            </a:endParaRPr>
          </a:p>
          <a:p>
            <a:pPr marL="0" indent="0">
              <a:buFontTx/>
              <a:buNone/>
              <a:defRPr/>
            </a:pPr>
            <a:endParaRPr lang="en-GB" sz="3600" b="1" smtClean="0">
              <a:solidFill>
                <a:schemeClr val="bg1"/>
              </a:solidFill>
              <a:effectLst>
                <a:outerShdw blurRad="38100" dist="38100" dir="2700000" algn="tl">
                  <a:srgbClr val="000000"/>
                </a:outerShdw>
              </a:effectLst>
            </a:endParaRPr>
          </a:p>
        </p:txBody>
      </p:sp>
      <p:graphicFrame>
        <p:nvGraphicFramePr>
          <p:cNvPr id="609295" name="Object 15" descr="Parchment"/>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609296" name="Bitmap Image" r:id="rId4" imgW="8419048" imgH="5915851" progId="PBrush">
                  <p:embed/>
                </p:oleObj>
              </mc:Choice>
              <mc:Fallback>
                <p:oleObj name="Bitmap Image" r:id="rId4" imgW="8419048" imgH="5915851" progId="PBrush">
                  <p:embed/>
                  <p:pic>
                    <p:nvPicPr>
                      <p:cNvPr id="0" name="Picture 15" descr="Parch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blipFill dpi="0" rotWithShape="0">
                        <a:blip/>
                        <a:srcRect/>
                        <a:tile tx="0" ty="0" sx="100000" sy="100000" flip="none" algn="tl"/>
                      </a:bli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9445" name="Text Box 5"/>
          <p:cNvSpPr txBox="1">
            <a:spLocks noChangeArrowheads="1"/>
          </p:cNvSpPr>
          <p:nvPr/>
        </p:nvSpPr>
        <p:spPr bwMode="auto">
          <a:xfrm>
            <a:off x="1547813" y="1628775"/>
            <a:ext cx="5976937" cy="2655888"/>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GB" sz="3200">
                <a:solidFill>
                  <a:srgbClr val="A50021"/>
                </a:solidFill>
              </a:rPr>
              <a:t>Emotions</a:t>
            </a:r>
          </a:p>
          <a:p>
            <a:pPr algn="ctr">
              <a:lnSpc>
                <a:spcPct val="55000"/>
              </a:lnSpc>
              <a:spcBef>
                <a:spcPct val="50000"/>
              </a:spcBef>
              <a:defRPr/>
            </a:pPr>
            <a:r>
              <a:rPr lang="en-GB" sz="2400">
                <a:solidFill>
                  <a:srgbClr val="A50021"/>
                </a:solidFill>
              </a:rPr>
              <a:t>Fear, Anxiety, Anger, Lust, Joy</a:t>
            </a:r>
          </a:p>
          <a:p>
            <a:pPr algn="ctr">
              <a:spcBef>
                <a:spcPct val="50000"/>
              </a:spcBef>
              <a:defRPr/>
            </a:pPr>
            <a:r>
              <a:rPr lang="en-GB" sz="3200">
                <a:solidFill>
                  <a:srgbClr val="A50021"/>
                </a:solidFill>
              </a:rPr>
              <a:t>Social Motives</a:t>
            </a:r>
            <a:r>
              <a:rPr lang="en-GB" sz="2400">
                <a:solidFill>
                  <a:srgbClr val="A50021"/>
                </a:solidFill>
              </a:rPr>
              <a:t> </a:t>
            </a:r>
          </a:p>
          <a:p>
            <a:pPr algn="ctr">
              <a:lnSpc>
                <a:spcPct val="55000"/>
              </a:lnSpc>
              <a:spcBef>
                <a:spcPct val="50000"/>
              </a:spcBef>
              <a:defRPr/>
            </a:pPr>
            <a:r>
              <a:rPr lang="en-GB" sz="2400">
                <a:solidFill>
                  <a:srgbClr val="A50021"/>
                </a:solidFill>
              </a:rPr>
              <a:t>Closeness, Belonging, Sex, Status, Respect</a:t>
            </a:r>
          </a:p>
          <a:p>
            <a:pPr algn="ctr">
              <a:lnSpc>
                <a:spcPct val="55000"/>
              </a:lnSpc>
              <a:spcBef>
                <a:spcPct val="50000"/>
              </a:spcBef>
              <a:defRPr/>
            </a:pPr>
            <a:r>
              <a:rPr lang="en-GB" sz="3600" i="1">
                <a:solidFill>
                  <a:srgbClr val="A50021"/>
                </a:solidFill>
                <a:effectLst>
                  <a:outerShdw blurRad="38100" dist="38100" dir="2700000" algn="tl">
                    <a:srgbClr val="000000"/>
                  </a:outerShdw>
                </a:effectLst>
              </a:rPr>
              <a:t>Old Brain</a:t>
            </a:r>
          </a:p>
        </p:txBody>
      </p:sp>
      <p:sp>
        <p:nvSpPr>
          <p:cNvPr id="609299" name="Text Box 7"/>
          <p:cNvSpPr txBox="1">
            <a:spLocks noChangeArrowheads="1"/>
          </p:cNvSpPr>
          <p:nvPr/>
        </p:nvSpPr>
        <p:spPr bwMode="auto">
          <a:xfrm>
            <a:off x="539750" y="404813"/>
            <a:ext cx="7993063" cy="641350"/>
          </a:xfrm>
          <a:prstGeom prst="rect">
            <a:avLst/>
          </a:prstGeom>
          <a:noFill/>
          <a:ln w="9525">
            <a:noFill/>
            <a:miter lim="800000"/>
            <a:headEnd/>
            <a:tailEnd/>
          </a:ln>
        </p:spPr>
        <p:txBody>
          <a:bodyPr>
            <a:spAutoFit/>
          </a:bodyPr>
          <a:lstStyle/>
          <a:p>
            <a:pPr algn="ctr">
              <a:spcBef>
                <a:spcPct val="50000"/>
              </a:spcBef>
            </a:pPr>
            <a:r>
              <a:rPr lang="en-GB" sz="3600">
                <a:solidFill>
                  <a:srgbClr val="CC6600"/>
                </a:solidFill>
              </a:rPr>
              <a:t>Old Brain Psychologies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69445">
                                            <p:txEl>
                                              <p:pRg st="2" end="2"/>
                                            </p:txEl>
                                          </p:spTgt>
                                        </p:tgtEl>
                                        <p:attrNameLst>
                                          <p:attrName>style.visibility</p:attrName>
                                        </p:attrNameLst>
                                      </p:cBhvr>
                                      <p:to>
                                        <p:strVal val="visible"/>
                                      </p:to>
                                    </p:set>
                                    <p:anim calcmode="lin" valueType="num">
                                      <p:cBhvr additive="base">
                                        <p:cTn id="7" dur="500" fill="hold"/>
                                        <p:tgtEl>
                                          <p:spTgt spid="146944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944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69445">
                                            <p:txEl>
                                              <p:pRg st="3" end="3"/>
                                            </p:txEl>
                                          </p:spTgt>
                                        </p:tgtEl>
                                        <p:attrNameLst>
                                          <p:attrName>style.visibility</p:attrName>
                                        </p:attrNameLst>
                                      </p:cBhvr>
                                      <p:to>
                                        <p:strVal val="visible"/>
                                      </p:to>
                                    </p:set>
                                    <p:anim calcmode="lin" valueType="num">
                                      <p:cBhvr additive="base">
                                        <p:cTn id="11" dur="500" fill="hold"/>
                                        <p:tgtEl>
                                          <p:spTgt spid="146944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694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469445">
                                            <p:txEl>
                                              <p:pRg st="0" end="0"/>
                                            </p:txEl>
                                          </p:spTgt>
                                        </p:tgtEl>
                                        <p:attrNameLst>
                                          <p:attrName>style.visibility</p:attrName>
                                        </p:attrNameLst>
                                      </p:cBhvr>
                                      <p:to>
                                        <p:strVal val="visible"/>
                                      </p:to>
                                    </p:set>
                                    <p:anim calcmode="lin" valueType="num">
                                      <p:cBhvr additive="base">
                                        <p:cTn id="17" dur="500" fill="hold"/>
                                        <p:tgtEl>
                                          <p:spTgt spid="146944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6944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69445">
                                            <p:txEl>
                                              <p:pRg st="1" end="1"/>
                                            </p:txEl>
                                          </p:spTgt>
                                        </p:tgtEl>
                                        <p:attrNameLst>
                                          <p:attrName>style.visibility</p:attrName>
                                        </p:attrNameLst>
                                      </p:cBhvr>
                                      <p:to>
                                        <p:strVal val="visible"/>
                                      </p:to>
                                    </p:set>
                                    <p:anim calcmode="lin" valueType="num">
                                      <p:cBhvr additive="base">
                                        <p:cTn id="21" dur="500" fill="hold"/>
                                        <p:tgtEl>
                                          <p:spTgt spid="146944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6944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333375"/>
            <a:ext cx="7772400" cy="1008063"/>
          </a:xfrm>
        </p:spPr>
        <p:txBody>
          <a:bodyPr/>
          <a:lstStyle/>
          <a:p>
            <a:pPr>
              <a:defRPr/>
            </a:pPr>
            <a:r>
              <a:rPr lang="en-GB" sz="3600" b="1" smtClean="0">
                <a:solidFill>
                  <a:srgbClr val="FFFF00"/>
                </a:solidFill>
                <a:effectLst>
                  <a:outerShdw blurRad="38100" dist="38100" dir="2700000" algn="tl">
                    <a:srgbClr val="000000"/>
                  </a:outerShdw>
                </a:effectLst>
              </a:rPr>
              <a:t>Compassion Focused Therapy: </a:t>
            </a:r>
            <a:br>
              <a:rPr lang="en-GB" sz="3600" b="1" smtClean="0">
                <a:solidFill>
                  <a:srgbClr val="FFFF00"/>
                </a:solidFill>
                <a:effectLst>
                  <a:outerShdw blurRad="38100" dist="38100" dir="2700000" algn="tl">
                    <a:srgbClr val="000000"/>
                  </a:outerShdw>
                </a:effectLst>
              </a:rPr>
            </a:br>
            <a:r>
              <a:rPr lang="en-GB" sz="3600" b="1" smtClean="0">
                <a:solidFill>
                  <a:srgbClr val="FFFF00"/>
                </a:solidFill>
                <a:effectLst>
                  <a:outerShdw blurRad="38100" dist="38100" dir="2700000" algn="tl">
                    <a:srgbClr val="000000"/>
                  </a:outerShdw>
                </a:effectLst>
              </a:rPr>
              <a:t>and  Social Mentality Theory</a:t>
            </a:r>
          </a:p>
        </p:txBody>
      </p:sp>
      <p:sp>
        <p:nvSpPr>
          <p:cNvPr id="694274" name="Content Placeholder 2"/>
          <p:cNvSpPr>
            <a:spLocks noGrp="1"/>
          </p:cNvSpPr>
          <p:nvPr>
            <p:ph idx="4294967295"/>
          </p:nvPr>
        </p:nvSpPr>
        <p:spPr>
          <a:xfrm>
            <a:off x="684213" y="1557338"/>
            <a:ext cx="7773987" cy="4538662"/>
          </a:xfrm>
        </p:spPr>
        <p:txBody>
          <a:bodyPr/>
          <a:lstStyle/>
          <a:p>
            <a:pPr marL="0" indent="0">
              <a:buFontTx/>
              <a:buNone/>
            </a:pPr>
            <a:endParaRPr lang="en-GB" smtClean="0"/>
          </a:p>
          <a:p>
            <a:pPr marL="0" indent="0">
              <a:buFontTx/>
              <a:buNone/>
            </a:pPr>
            <a:endParaRPr lang="en-GB" smtClean="0"/>
          </a:p>
        </p:txBody>
      </p:sp>
      <p:sp>
        <p:nvSpPr>
          <p:cNvPr id="4" name="Rectangle 3"/>
          <p:cNvSpPr/>
          <p:nvPr/>
        </p:nvSpPr>
        <p:spPr bwMode="auto">
          <a:xfrm>
            <a:off x="1403350" y="2420938"/>
            <a:ext cx="2305050" cy="3311525"/>
          </a:xfrm>
          <a:prstGeom prst="rect">
            <a:avLst/>
          </a:prstGeom>
          <a:noFill/>
          <a:ln>
            <a:noFill/>
          </a:ln>
          <a:effectLst/>
          <a:extLst/>
        </p:spPr>
        <p:txBody>
          <a:bodyPr/>
          <a:lstStyle/>
          <a:p>
            <a:pPr marL="342900" indent="-342900">
              <a:lnSpc>
                <a:spcPct val="90000"/>
              </a:lnSpc>
              <a:spcBef>
                <a:spcPct val="20000"/>
              </a:spcBef>
              <a:defRPr/>
            </a:pPr>
            <a:endParaRPr lang="en-GB">
              <a:solidFill>
                <a:srgbClr val="FFFFFF"/>
              </a:solidFill>
              <a:effectLst>
                <a:outerShdw blurRad="38100" dist="38100" dir="2700000" algn="tl">
                  <a:srgbClr val="000000">
                    <a:alpha val="43137"/>
                  </a:srgbClr>
                </a:outerShdw>
              </a:effectLst>
            </a:endParaRPr>
          </a:p>
        </p:txBody>
      </p:sp>
      <p:sp>
        <p:nvSpPr>
          <p:cNvPr id="6" name="Rounded Rectangle 5"/>
          <p:cNvSpPr/>
          <p:nvPr/>
        </p:nvSpPr>
        <p:spPr bwMode="auto">
          <a:xfrm>
            <a:off x="5724525" y="2852738"/>
            <a:ext cx="2519363" cy="1944687"/>
          </a:xfrm>
          <a:prstGeom prst="roundRect">
            <a:avLst/>
          </a:prstGeom>
          <a:noFill/>
          <a:ln>
            <a:noFill/>
          </a:ln>
          <a:effectLst/>
          <a:extLst/>
        </p:spPr>
        <p:txBody>
          <a:bodyPr/>
          <a:lstStyle/>
          <a:p>
            <a:pPr marL="342900" indent="-342900">
              <a:lnSpc>
                <a:spcPct val="90000"/>
              </a:lnSpc>
              <a:spcBef>
                <a:spcPct val="20000"/>
              </a:spcBef>
              <a:defRPr/>
            </a:pPr>
            <a:endParaRPr lang="en-GB">
              <a:solidFill>
                <a:srgbClr val="FFFFFF"/>
              </a:solidFill>
              <a:effectLst>
                <a:outerShdw blurRad="38100" dist="38100" dir="2700000" algn="tl">
                  <a:srgbClr val="000000">
                    <a:alpha val="43137"/>
                  </a:srgbClr>
                </a:outerShdw>
              </a:effectLst>
            </a:endParaRPr>
          </a:p>
        </p:txBody>
      </p:sp>
      <p:sp>
        <p:nvSpPr>
          <p:cNvPr id="9" name="TextBox 8"/>
          <p:cNvSpPr txBox="1"/>
          <p:nvPr/>
        </p:nvSpPr>
        <p:spPr>
          <a:xfrm>
            <a:off x="611188" y="1916113"/>
            <a:ext cx="3600450" cy="3378200"/>
          </a:xfrm>
          <a:prstGeom prst="rect">
            <a:avLst/>
          </a:prstGeom>
          <a:noFill/>
        </p:spPr>
        <p:txBody>
          <a:bodyPr>
            <a:spAutoFit/>
          </a:bodyPr>
          <a:lstStyle/>
          <a:p>
            <a:pPr algn="ctr">
              <a:defRPr/>
            </a:pPr>
            <a:r>
              <a:rPr lang="en-GB" sz="2400">
                <a:effectLst>
                  <a:outerShdw blurRad="38100" dist="38100" dir="2700000" algn="tl">
                    <a:srgbClr val="000000"/>
                  </a:outerShdw>
                </a:effectLst>
              </a:rPr>
              <a:t>Caring/Help</a:t>
            </a:r>
          </a:p>
          <a:p>
            <a:pPr algn="ctr">
              <a:defRPr/>
            </a:pPr>
            <a:r>
              <a:rPr lang="en-GB" sz="2400">
                <a:effectLst>
                  <a:outerShdw blurRad="38100" dist="38100" dir="2700000" algn="tl">
                    <a:srgbClr val="000000"/>
                  </a:outerShdw>
                </a:effectLst>
              </a:rPr>
              <a:t>Giving</a:t>
            </a:r>
          </a:p>
          <a:p>
            <a:pPr algn="ctr">
              <a:defRPr/>
            </a:pPr>
            <a:endParaRPr lang="en-GB" sz="2400">
              <a:effectLst>
                <a:outerShdw blurRad="38100" dist="38100" dir="2700000" algn="tl">
                  <a:srgbClr val="000000"/>
                </a:outerShdw>
              </a:effectLst>
            </a:endParaRPr>
          </a:p>
          <a:p>
            <a:pPr algn="ctr">
              <a:defRPr/>
            </a:pPr>
            <a:endParaRPr lang="en-GB" sz="2400">
              <a:effectLst>
                <a:outerShdw blurRad="38100" dist="38100" dir="2700000" algn="tl">
                  <a:srgbClr val="000000"/>
                </a:outerShdw>
              </a:effectLst>
            </a:endParaRPr>
          </a:p>
          <a:p>
            <a:pPr algn="ctr">
              <a:defRPr/>
            </a:pPr>
            <a:r>
              <a:rPr lang="en-GB" sz="2400">
                <a:effectLst>
                  <a:outerShdw blurRad="38100" dist="38100" dir="2700000" algn="tl">
                    <a:srgbClr val="000000"/>
                  </a:outerShdw>
                </a:effectLst>
              </a:rPr>
              <a:t>Specific Competencies</a:t>
            </a:r>
          </a:p>
          <a:p>
            <a:pPr algn="ctr">
              <a:defRPr/>
            </a:pPr>
            <a:r>
              <a:rPr lang="en-GB" sz="2400">
                <a:effectLst>
                  <a:outerShdw blurRad="38100" dist="38100" dir="2700000" algn="tl">
                    <a:srgbClr val="000000"/>
                  </a:outerShdw>
                </a:effectLst>
              </a:rPr>
              <a:t>e.g., attention empathy</a:t>
            </a:r>
          </a:p>
          <a:p>
            <a:pPr algn="ctr">
              <a:defRPr/>
            </a:pPr>
            <a:endParaRPr lang="en-GB" sz="2400">
              <a:effectLst>
                <a:outerShdw blurRad="38100" dist="38100" dir="2700000" algn="tl">
                  <a:srgbClr val="000000"/>
                </a:outerShdw>
              </a:effectLst>
            </a:endParaRPr>
          </a:p>
          <a:p>
            <a:pPr algn="ctr">
              <a:defRPr/>
            </a:pPr>
            <a:endParaRPr lang="en-GB" sz="2400">
              <a:effectLst>
                <a:outerShdw blurRad="38100" dist="38100" dir="2700000" algn="tl">
                  <a:srgbClr val="000000"/>
                </a:outerShdw>
              </a:effectLst>
            </a:endParaRPr>
          </a:p>
          <a:p>
            <a:pPr algn="ctr">
              <a:defRPr/>
            </a:pPr>
            <a:r>
              <a:rPr lang="en-GB" sz="2400">
                <a:effectLst>
                  <a:outerShdw blurRad="38100" dist="38100" dir="2700000" algn="tl">
                    <a:srgbClr val="000000"/>
                  </a:outerShdw>
                </a:effectLst>
              </a:rPr>
              <a:t>Facilitators vs  Inhibitors</a:t>
            </a:r>
            <a:endParaRPr lang="en-GB">
              <a:effectLst>
                <a:outerShdw blurRad="38100" dist="38100" dir="2700000" algn="tl">
                  <a:srgbClr val="000000"/>
                </a:outerShdw>
              </a:effectLst>
            </a:endParaRPr>
          </a:p>
        </p:txBody>
      </p:sp>
      <p:sp>
        <p:nvSpPr>
          <p:cNvPr id="10" name="TextBox 9"/>
          <p:cNvSpPr txBox="1"/>
          <p:nvPr/>
        </p:nvSpPr>
        <p:spPr>
          <a:xfrm>
            <a:off x="5219700" y="1844675"/>
            <a:ext cx="3529013" cy="3683000"/>
          </a:xfrm>
          <a:prstGeom prst="rect">
            <a:avLst/>
          </a:prstGeom>
          <a:noFill/>
        </p:spPr>
        <p:txBody>
          <a:bodyPr>
            <a:spAutoFit/>
          </a:bodyPr>
          <a:lstStyle/>
          <a:p>
            <a:pPr algn="ctr">
              <a:defRPr/>
            </a:pPr>
            <a:r>
              <a:rPr lang="en-GB" sz="2400">
                <a:effectLst>
                  <a:outerShdw blurRad="38100" dist="38100" dir="2700000" algn="tl">
                    <a:srgbClr val="000000"/>
                  </a:outerShdw>
                </a:effectLst>
              </a:rPr>
              <a:t>Care/Help Seeking/Receiving</a:t>
            </a:r>
          </a:p>
          <a:p>
            <a:pPr algn="ctr">
              <a:defRPr/>
            </a:pPr>
            <a:endParaRPr lang="en-GB" sz="2400">
              <a:effectLst>
                <a:outerShdw blurRad="38100" dist="38100" dir="2700000" algn="tl">
                  <a:srgbClr val="000000"/>
                </a:outerShdw>
              </a:effectLst>
            </a:endParaRPr>
          </a:p>
          <a:p>
            <a:pPr algn="ctr">
              <a:defRPr/>
            </a:pPr>
            <a:endParaRPr lang="en-GB" sz="2400">
              <a:effectLst>
                <a:outerShdw blurRad="38100" dist="38100" dir="2700000" algn="tl">
                  <a:srgbClr val="000000"/>
                </a:outerShdw>
              </a:effectLst>
            </a:endParaRPr>
          </a:p>
          <a:p>
            <a:pPr algn="ctr">
              <a:defRPr/>
            </a:pPr>
            <a:r>
              <a:rPr lang="en-GB" sz="2400">
                <a:effectLst>
                  <a:outerShdw blurRad="38100" dist="38100" dir="2700000" algn="tl">
                    <a:srgbClr val="000000"/>
                  </a:outerShdw>
                </a:effectLst>
              </a:rPr>
              <a:t>Specific Competencies</a:t>
            </a:r>
          </a:p>
          <a:p>
            <a:pPr algn="ctr">
              <a:defRPr/>
            </a:pPr>
            <a:r>
              <a:rPr lang="en-GB" sz="2400">
                <a:effectLst>
                  <a:outerShdw blurRad="38100" dist="38100" dir="2700000" algn="tl">
                    <a:srgbClr val="000000"/>
                  </a:outerShdw>
                </a:effectLst>
              </a:rPr>
              <a:t> e.g., openness responsive</a:t>
            </a:r>
          </a:p>
          <a:p>
            <a:pPr algn="ctr">
              <a:defRPr/>
            </a:pPr>
            <a:endParaRPr lang="en-GB" sz="2400">
              <a:effectLst>
                <a:outerShdw blurRad="38100" dist="38100" dir="2700000" algn="tl">
                  <a:srgbClr val="000000"/>
                </a:outerShdw>
              </a:effectLst>
            </a:endParaRPr>
          </a:p>
          <a:p>
            <a:pPr algn="ctr">
              <a:defRPr/>
            </a:pPr>
            <a:endParaRPr lang="en-GB" sz="2400">
              <a:effectLst>
                <a:outerShdw blurRad="38100" dist="38100" dir="2700000" algn="tl">
                  <a:srgbClr val="000000"/>
                </a:outerShdw>
              </a:effectLst>
            </a:endParaRPr>
          </a:p>
          <a:p>
            <a:pPr algn="ctr">
              <a:defRPr/>
            </a:pPr>
            <a:r>
              <a:rPr lang="en-GB" sz="2400">
                <a:effectLst>
                  <a:outerShdw blurRad="38100" dist="38100" dir="2700000" algn="tl">
                    <a:srgbClr val="000000"/>
                  </a:outerShdw>
                </a:effectLst>
              </a:rPr>
              <a:t>Facilitators vs Inhibitors</a:t>
            </a:r>
          </a:p>
          <a:p>
            <a:pPr>
              <a:defRPr/>
            </a:pPr>
            <a:endParaRPr lang="en-GB"/>
          </a:p>
        </p:txBody>
      </p:sp>
      <p:sp>
        <p:nvSpPr>
          <p:cNvPr id="11" name="Curved Right Arrow 10"/>
          <p:cNvSpPr/>
          <p:nvPr/>
        </p:nvSpPr>
        <p:spPr bwMode="auto">
          <a:xfrm>
            <a:off x="4067175" y="2762250"/>
            <a:ext cx="808038" cy="1206500"/>
          </a:xfrm>
          <a:prstGeom prst="curvedRightArrow">
            <a:avLst>
              <a:gd name="adj1" fmla="val 25000"/>
              <a:gd name="adj2" fmla="val 50000"/>
              <a:gd name="adj3" fmla="val 39153"/>
            </a:avLst>
          </a:prstGeom>
          <a:noFill/>
          <a:ln>
            <a:noFill/>
          </a:ln>
          <a:effectLst/>
          <a:extLst/>
        </p:spPr>
        <p:txBody>
          <a:bodyPr/>
          <a:lstStyle/>
          <a:p>
            <a:pPr marL="342900" indent="-342900">
              <a:lnSpc>
                <a:spcPct val="90000"/>
              </a:lnSpc>
              <a:spcBef>
                <a:spcPct val="20000"/>
              </a:spcBef>
              <a:defRPr/>
            </a:pPr>
            <a:endParaRPr lang="en-GB" sz="1800">
              <a:effectLst>
                <a:outerShdw blurRad="38100" dist="38100" dir="2700000" algn="tl">
                  <a:srgbClr val="000000">
                    <a:alpha val="43137"/>
                  </a:srgbClr>
                </a:outerShdw>
              </a:effectLst>
            </a:endParaRPr>
          </a:p>
        </p:txBody>
      </p:sp>
      <p:sp>
        <p:nvSpPr>
          <p:cNvPr id="12" name="Curved Left Arrow 11"/>
          <p:cNvSpPr/>
          <p:nvPr/>
        </p:nvSpPr>
        <p:spPr bwMode="auto">
          <a:xfrm>
            <a:off x="5003800" y="3365500"/>
            <a:ext cx="731838" cy="1216025"/>
          </a:xfrm>
          <a:prstGeom prst="curvedLeftArrow">
            <a:avLst/>
          </a:prstGeom>
          <a:noFill/>
          <a:ln>
            <a:noFill/>
          </a:ln>
          <a:effectLst/>
          <a:extLst/>
        </p:spPr>
        <p:txBody>
          <a:bodyPr/>
          <a:lstStyle/>
          <a:p>
            <a:pPr marL="342900" indent="-342900">
              <a:lnSpc>
                <a:spcPct val="90000"/>
              </a:lnSpc>
              <a:spcBef>
                <a:spcPct val="20000"/>
              </a:spcBef>
              <a:defRPr/>
            </a:pPr>
            <a:endParaRPr lang="en-GB" sz="1800">
              <a:effectLst>
                <a:outerShdw blurRad="38100" dist="38100" dir="2700000" algn="tl">
                  <a:srgbClr val="000000">
                    <a:alpha val="43137"/>
                  </a:srgbClr>
                </a:outerShdw>
              </a:effectLst>
            </a:endParaRPr>
          </a:p>
        </p:txBody>
      </p:sp>
      <p:sp>
        <p:nvSpPr>
          <p:cNvPr id="13" name="Curved Right Arrow 12"/>
          <p:cNvSpPr/>
          <p:nvPr/>
        </p:nvSpPr>
        <p:spPr bwMode="auto">
          <a:xfrm>
            <a:off x="1403350" y="981075"/>
            <a:ext cx="731838" cy="1216025"/>
          </a:xfrm>
          <a:prstGeom prst="curvedRightArrow">
            <a:avLst/>
          </a:prstGeom>
          <a:noFill/>
          <a:ln>
            <a:noFill/>
          </a:ln>
          <a:effectLst/>
          <a:extLst/>
        </p:spPr>
        <p:txBody>
          <a:bodyPr/>
          <a:lstStyle/>
          <a:p>
            <a:pPr marL="342900" indent="-342900">
              <a:lnSpc>
                <a:spcPct val="90000"/>
              </a:lnSpc>
              <a:spcBef>
                <a:spcPct val="20000"/>
              </a:spcBef>
              <a:defRPr/>
            </a:pPr>
            <a:endParaRPr lang="en-GB" sz="1800">
              <a:effectLst>
                <a:outerShdw blurRad="38100" dist="38100" dir="2700000" algn="tl">
                  <a:srgbClr val="000000">
                    <a:alpha val="43137"/>
                  </a:srgbClr>
                </a:outerShdw>
              </a:effectLst>
            </a:endParaRPr>
          </a:p>
        </p:txBody>
      </p:sp>
      <p:sp>
        <p:nvSpPr>
          <p:cNvPr id="14" name="Curved Right Arrow 13"/>
          <p:cNvSpPr/>
          <p:nvPr/>
        </p:nvSpPr>
        <p:spPr bwMode="auto">
          <a:xfrm>
            <a:off x="4356100" y="3213100"/>
            <a:ext cx="731838" cy="1216025"/>
          </a:xfrm>
          <a:prstGeom prst="curvedRightArrow">
            <a:avLst/>
          </a:prstGeom>
          <a:noFill/>
          <a:ln>
            <a:noFill/>
          </a:ln>
          <a:effectLst/>
          <a:extLst/>
        </p:spPr>
        <p:txBody>
          <a:bodyPr/>
          <a:lstStyle/>
          <a:p>
            <a:pPr marL="342900" indent="-342900">
              <a:lnSpc>
                <a:spcPct val="90000"/>
              </a:lnSpc>
              <a:spcBef>
                <a:spcPct val="20000"/>
              </a:spcBef>
              <a:defRPr/>
            </a:pPr>
            <a:endParaRPr lang="en-GB" sz="1800">
              <a:effectLst>
                <a:outerShdw blurRad="38100" dist="38100" dir="2700000" algn="tl">
                  <a:srgbClr val="000000">
                    <a:alpha val="43137"/>
                  </a:srgbClr>
                </a:outerShdw>
              </a:effectLst>
            </a:endParaRPr>
          </a:p>
        </p:txBody>
      </p:sp>
      <p:sp>
        <p:nvSpPr>
          <p:cNvPr id="16" name="Curved Right Arrow 15"/>
          <p:cNvSpPr/>
          <p:nvPr/>
        </p:nvSpPr>
        <p:spPr bwMode="auto">
          <a:xfrm>
            <a:off x="3492500" y="1773238"/>
            <a:ext cx="730250" cy="1216025"/>
          </a:xfrm>
          <a:prstGeom prst="curvedRightArrow">
            <a:avLst/>
          </a:prstGeom>
          <a:noFill/>
          <a:ln>
            <a:noFill/>
          </a:ln>
          <a:effectLst/>
          <a:extLst/>
        </p:spPr>
        <p:txBody>
          <a:bodyPr/>
          <a:lstStyle/>
          <a:p>
            <a:pPr marL="342900" indent="-342900">
              <a:lnSpc>
                <a:spcPct val="90000"/>
              </a:lnSpc>
              <a:spcBef>
                <a:spcPct val="20000"/>
              </a:spcBef>
              <a:defRPr/>
            </a:pPr>
            <a:endParaRPr lang="en-GB" sz="1800">
              <a:effectLst>
                <a:outerShdw blurRad="38100" dist="38100" dir="2700000" algn="tl">
                  <a:srgbClr val="000000">
                    <a:alpha val="43137"/>
                  </a:srgbClr>
                </a:outerShdw>
              </a:effectLst>
            </a:endParaRPr>
          </a:p>
        </p:txBody>
      </p:sp>
      <p:sp>
        <p:nvSpPr>
          <p:cNvPr id="18" name="Curved Left Arrow 17"/>
          <p:cNvSpPr/>
          <p:nvPr/>
        </p:nvSpPr>
        <p:spPr bwMode="auto">
          <a:xfrm>
            <a:off x="4721225" y="3213100"/>
            <a:ext cx="46038" cy="46038"/>
          </a:xfrm>
          <a:prstGeom prst="curvedLeftArrow">
            <a:avLst/>
          </a:prstGeom>
          <a:noFill/>
          <a:ln>
            <a:noFill/>
          </a:ln>
          <a:effectLst/>
          <a:extLst/>
        </p:spPr>
        <p:txBody>
          <a:bodyPr/>
          <a:lstStyle/>
          <a:p>
            <a:pPr marL="342900" indent="-342900">
              <a:lnSpc>
                <a:spcPct val="90000"/>
              </a:lnSpc>
              <a:spcBef>
                <a:spcPct val="20000"/>
              </a:spcBef>
              <a:defRPr/>
            </a:pPr>
            <a:endParaRPr lang="en-GB" sz="1800" dirty="0">
              <a:effectLst>
                <a:outerShdw blurRad="38100" dist="38100" dir="2700000" algn="tl">
                  <a:srgbClr val="000000">
                    <a:alpha val="43137"/>
                  </a:srgbClr>
                </a:outerShdw>
              </a:effectLst>
            </a:endParaRPr>
          </a:p>
        </p:txBody>
      </p:sp>
      <p:sp>
        <p:nvSpPr>
          <p:cNvPr id="20" name="Curved Right Arrow 19"/>
          <p:cNvSpPr/>
          <p:nvPr/>
        </p:nvSpPr>
        <p:spPr bwMode="auto">
          <a:xfrm>
            <a:off x="4356100" y="3213100"/>
            <a:ext cx="731838" cy="1216025"/>
          </a:xfrm>
          <a:prstGeom prst="curvedRightArrow">
            <a:avLst/>
          </a:prstGeom>
          <a:noFill/>
          <a:ln>
            <a:noFill/>
          </a:ln>
          <a:effectLst/>
          <a:extLst/>
        </p:spPr>
        <p:txBody>
          <a:bodyPr/>
          <a:lstStyle/>
          <a:p>
            <a:pPr marL="342900" indent="-342900">
              <a:lnSpc>
                <a:spcPct val="90000"/>
              </a:lnSpc>
              <a:spcBef>
                <a:spcPct val="20000"/>
              </a:spcBef>
              <a:defRPr/>
            </a:pPr>
            <a:endParaRPr lang="en-GB" sz="1800">
              <a:effectLst>
                <a:outerShdw blurRad="38100" dist="38100" dir="2700000" algn="tl">
                  <a:srgbClr val="000000">
                    <a:alpha val="43137"/>
                  </a:srgbClr>
                </a:outerShdw>
              </a:effectLst>
            </a:endParaRPr>
          </a:p>
        </p:txBody>
      </p:sp>
      <p:sp>
        <p:nvSpPr>
          <p:cNvPr id="44048" name="AutoShape 16"/>
          <p:cNvSpPr>
            <a:spLocks noChangeArrowheads="1"/>
          </p:cNvSpPr>
          <p:nvPr/>
        </p:nvSpPr>
        <p:spPr bwMode="auto">
          <a:xfrm rot="-593502">
            <a:off x="4002088" y="1773238"/>
            <a:ext cx="792162" cy="649287"/>
          </a:xfrm>
          <a:custGeom>
            <a:avLst/>
            <a:gdLst>
              <a:gd name="T0" fmla="*/ 2147483647 w 21600"/>
              <a:gd name="T1" fmla="*/ 23684606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8123" y="5399"/>
                  <a:pt x="5851" y="7360"/>
                  <a:pt x="5458" y="10007"/>
                </a:cubicBezTo>
                <a:lnTo>
                  <a:pt x="116" y="9215"/>
                </a:lnTo>
                <a:cubicBezTo>
                  <a:pt x="902" y="3920"/>
                  <a:pt x="5447"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44049" name="AutoShape 17"/>
          <p:cNvSpPr>
            <a:spLocks noChangeArrowheads="1"/>
          </p:cNvSpPr>
          <p:nvPr/>
        </p:nvSpPr>
        <p:spPr bwMode="auto">
          <a:xfrm rot="10206417">
            <a:off x="4067175" y="1989138"/>
            <a:ext cx="792163" cy="576262"/>
          </a:xfrm>
          <a:custGeom>
            <a:avLst/>
            <a:gdLst>
              <a:gd name="T0" fmla="*/ 2147483647 w 21600"/>
              <a:gd name="T1" fmla="*/ 14697083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8123" y="5399"/>
                  <a:pt x="5851" y="7360"/>
                  <a:pt x="5458" y="10007"/>
                </a:cubicBezTo>
                <a:lnTo>
                  <a:pt x="116" y="9215"/>
                </a:lnTo>
                <a:cubicBezTo>
                  <a:pt x="902" y="3920"/>
                  <a:pt x="5447"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3" name="Text Box 17"/>
          <p:cNvSpPr txBox="1">
            <a:spLocks noChangeArrowheads="1"/>
          </p:cNvSpPr>
          <p:nvPr/>
        </p:nvSpPr>
        <p:spPr bwMode="auto">
          <a:xfrm>
            <a:off x="611188" y="5516563"/>
            <a:ext cx="8064500" cy="1187450"/>
          </a:xfrm>
          <a:prstGeom prst="rect">
            <a:avLst/>
          </a:prstGeom>
          <a:noFill/>
          <a:ln w="9525">
            <a:noFill/>
            <a:miter lim="800000"/>
            <a:headEnd/>
            <a:tailEnd/>
          </a:ln>
          <a:effectLst/>
        </p:spPr>
        <p:txBody>
          <a:bodyPr>
            <a:spAutoFit/>
          </a:bodyPr>
          <a:lstStyle/>
          <a:p>
            <a:pPr algn="ctr">
              <a:spcBef>
                <a:spcPct val="50000"/>
              </a:spcBef>
              <a:defRPr/>
            </a:pPr>
            <a:r>
              <a:rPr lang="en-GB" sz="2400" dirty="0">
                <a:solidFill>
                  <a:srgbClr val="FFFF99"/>
                </a:solidFill>
                <a:effectLst>
                  <a:outerShdw blurRad="38100" dist="38100" dir="2700000" algn="tl">
                    <a:srgbClr val="000000"/>
                  </a:outerShdw>
                </a:effectLst>
              </a:rPr>
              <a:t>Not just interested in what compassion is – but how it is experienced as a recipient – experienced are “being cared about”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p:cTn id="21" dur="1000" fill="hold"/>
                                        <p:tgtEl>
                                          <p:spTgt spid="9">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9">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9">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9">
                                            <p:txEl>
                                              <p:pRg st="4" end="4"/>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p:cTn id="27" dur="1000" fill="hold"/>
                                        <p:tgtEl>
                                          <p:spTgt spid="9">
                                            <p:txEl>
                                              <p:pRg st="5" end="5"/>
                                            </p:txEl>
                                          </p:spTgt>
                                        </p:tgtEl>
                                        <p:attrNameLst>
                                          <p:attrName>ppt_w</p:attrName>
                                        </p:attrNameLst>
                                      </p:cBhvr>
                                      <p:tavLst>
                                        <p:tav tm="0">
                                          <p:val>
                                            <p:fltVal val="0"/>
                                          </p:val>
                                        </p:tav>
                                        <p:tav tm="100000">
                                          <p:val>
                                            <p:strVal val="#ppt_w"/>
                                          </p:val>
                                        </p:tav>
                                      </p:tavLst>
                                    </p:anim>
                                    <p:anim calcmode="lin" valueType="num">
                                      <p:cBhvr>
                                        <p:cTn id="28" dur="1000" fill="hold"/>
                                        <p:tgtEl>
                                          <p:spTgt spid="9">
                                            <p:txEl>
                                              <p:pRg st="5" end="5"/>
                                            </p:txEl>
                                          </p:spTgt>
                                        </p:tgtEl>
                                        <p:attrNameLst>
                                          <p:attrName>ppt_h</p:attrName>
                                        </p:attrNameLst>
                                      </p:cBhvr>
                                      <p:tavLst>
                                        <p:tav tm="0">
                                          <p:val>
                                            <p:fltVal val="0"/>
                                          </p:val>
                                        </p:tav>
                                        <p:tav tm="100000">
                                          <p:val>
                                            <p:strVal val="#ppt_h"/>
                                          </p:val>
                                        </p:tav>
                                      </p:tavLst>
                                    </p:anim>
                                    <p:anim calcmode="lin" valueType="num">
                                      <p:cBhvr>
                                        <p:cTn id="29" dur="1000" fill="hold"/>
                                        <p:tgtEl>
                                          <p:spTgt spid="9">
                                            <p:txEl>
                                              <p:pRg st="5" end="5"/>
                                            </p:txEl>
                                          </p:spTgt>
                                        </p:tgtEl>
                                        <p:attrNameLst>
                                          <p:attrName>style.rotation</p:attrName>
                                        </p:attrNameLst>
                                      </p:cBhvr>
                                      <p:tavLst>
                                        <p:tav tm="0">
                                          <p:val>
                                            <p:fltVal val="90"/>
                                          </p:val>
                                        </p:tav>
                                        <p:tav tm="100000">
                                          <p:val>
                                            <p:fltVal val="0"/>
                                          </p:val>
                                        </p:tav>
                                      </p:tavLst>
                                    </p:anim>
                                    <p:animEffect transition="in" filter="fade">
                                      <p:cBhvr>
                                        <p:cTn id="30" dur="1000"/>
                                        <p:tgtEl>
                                          <p:spTgt spid="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 calcmode="lin" valueType="num">
                                      <p:cBhvr>
                                        <p:cTn id="35" dur="1000" fill="hold"/>
                                        <p:tgtEl>
                                          <p:spTgt spid="9">
                                            <p:txEl>
                                              <p:pRg st="8" end="8"/>
                                            </p:txEl>
                                          </p:spTgt>
                                        </p:tgtEl>
                                        <p:attrNameLst>
                                          <p:attrName>ppt_w</p:attrName>
                                        </p:attrNameLst>
                                      </p:cBhvr>
                                      <p:tavLst>
                                        <p:tav tm="0">
                                          <p:val>
                                            <p:fltVal val="0"/>
                                          </p:val>
                                        </p:tav>
                                        <p:tav tm="100000">
                                          <p:val>
                                            <p:strVal val="#ppt_w"/>
                                          </p:val>
                                        </p:tav>
                                      </p:tavLst>
                                    </p:anim>
                                    <p:anim calcmode="lin" valueType="num">
                                      <p:cBhvr>
                                        <p:cTn id="36" dur="1000" fill="hold"/>
                                        <p:tgtEl>
                                          <p:spTgt spid="9">
                                            <p:txEl>
                                              <p:pRg st="8" end="8"/>
                                            </p:txEl>
                                          </p:spTgt>
                                        </p:tgtEl>
                                        <p:attrNameLst>
                                          <p:attrName>ppt_h</p:attrName>
                                        </p:attrNameLst>
                                      </p:cBhvr>
                                      <p:tavLst>
                                        <p:tav tm="0">
                                          <p:val>
                                            <p:fltVal val="0"/>
                                          </p:val>
                                        </p:tav>
                                        <p:tav tm="100000">
                                          <p:val>
                                            <p:strVal val="#ppt_h"/>
                                          </p:val>
                                        </p:tav>
                                      </p:tavLst>
                                    </p:anim>
                                    <p:anim calcmode="lin" valueType="num">
                                      <p:cBhvr>
                                        <p:cTn id="37" dur="1000" fill="hold"/>
                                        <p:tgtEl>
                                          <p:spTgt spid="9">
                                            <p:txEl>
                                              <p:pRg st="8" end="8"/>
                                            </p:txEl>
                                          </p:spTgt>
                                        </p:tgtEl>
                                        <p:attrNameLst>
                                          <p:attrName>style.rotation</p:attrName>
                                        </p:attrNameLst>
                                      </p:cBhvr>
                                      <p:tavLst>
                                        <p:tav tm="0">
                                          <p:val>
                                            <p:fltVal val="90"/>
                                          </p:val>
                                        </p:tav>
                                        <p:tav tm="100000">
                                          <p:val>
                                            <p:fltVal val="0"/>
                                          </p:val>
                                        </p:tav>
                                      </p:tavLst>
                                    </p:anim>
                                    <p:animEffect transition="in" filter="fade">
                                      <p:cBhvr>
                                        <p:cTn id="38" dur="1000"/>
                                        <p:tgtEl>
                                          <p:spTgt spid="9">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p:cTn id="43"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1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anim calcmode="lin" valueType="num">
                                      <p:cBhvr>
                                        <p:cTn id="51" dur="10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52" dur="10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53" dur="1000" fill="hold"/>
                                        <p:tgtEl>
                                          <p:spTgt spid="10">
                                            <p:txEl>
                                              <p:pRg st="3" end="3"/>
                                            </p:txEl>
                                          </p:spTgt>
                                        </p:tgtEl>
                                        <p:attrNameLst>
                                          <p:attrName>style.rotation</p:attrName>
                                        </p:attrNameLst>
                                      </p:cBhvr>
                                      <p:tavLst>
                                        <p:tav tm="0">
                                          <p:val>
                                            <p:fltVal val="90"/>
                                          </p:val>
                                        </p:tav>
                                        <p:tav tm="100000">
                                          <p:val>
                                            <p:fltVal val="0"/>
                                          </p:val>
                                        </p:tav>
                                      </p:tavLst>
                                    </p:anim>
                                    <p:animEffect transition="in" filter="fade">
                                      <p:cBhvr>
                                        <p:cTn id="54" dur="1000"/>
                                        <p:tgtEl>
                                          <p:spTgt spid="10">
                                            <p:txEl>
                                              <p:pRg st="3" end="3"/>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10">
                                            <p:txEl>
                                              <p:pRg st="4" end="4"/>
                                            </p:txEl>
                                          </p:spTgt>
                                        </p:tgtEl>
                                        <p:attrNameLst>
                                          <p:attrName>style.visibility</p:attrName>
                                        </p:attrNameLst>
                                      </p:cBhvr>
                                      <p:to>
                                        <p:strVal val="visible"/>
                                      </p:to>
                                    </p:set>
                                    <p:anim calcmode="lin" valueType="num">
                                      <p:cBhvr>
                                        <p:cTn id="57" dur="10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10">
                                            <p:txEl>
                                              <p:pRg st="4" end="4"/>
                                            </p:txEl>
                                          </p:spTgt>
                                        </p:tgtEl>
                                        <p:attrNameLst>
                                          <p:attrName>style.rotation</p:attrName>
                                        </p:attrNameLst>
                                      </p:cBhvr>
                                      <p:tavLst>
                                        <p:tav tm="0">
                                          <p:val>
                                            <p:fltVal val="90"/>
                                          </p:val>
                                        </p:tav>
                                        <p:tav tm="100000">
                                          <p:val>
                                            <p:fltVal val="0"/>
                                          </p:val>
                                        </p:tav>
                                      </p:tavLst>
                                    </p:anim>
                                    <p:animEffect transition="in" filter="fade">
                                      <p:cBhvr>
                                        <p:cTn id="60" dur="1000"/>
                                        <p:tgtEl>
                                          <p:spTgt spid="10">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0">
                                            <p:txEl>
                                              <p:pRg st="7" end="7"/>
                                            </p:txEl>
                                          </p:spTgt>
                                        </p:tgtEl>
                                        <p:attrNameLst>
                                          <p:attrName>style.visibility</p:attrName>
                                        </p:attrNameLst>
                                      </p:cBhvr>
                                      <p:to>
                                        <p:strVal val="visible"/>
                                      </p:to>
                                    </p:set>
                                    <p:anim calcmode="lin" valueType="num">
                                      <p:cBhvr>
                                        <p:cTn id="65" dur="1000" fill="hold"/>
                                        <p:tgtEl>
                                          <p:spTgt spid="10">
                                            <p:txEl>
                                              <p:pRg st="7" end="7"/>
                                            </p:txEl>
                                          </p:spTgt>
                                        </p:tgtEl>
                                        <p:attrNameLst>
                                          <p:attrName>ppt_w</p:attrName>
                                        </p:attrNameLst>
                                      </p:cBhvr>
                                      <p:tavLst>
                                        <p:tav tm="0">
                                          <p:val>
                                            <p:fltVal val="0"/>
                                          </p:val>
                                        </p:tav>
                                        <p:tav tm="100000">
                                          <p:val>
                                            <p:strVal val="#ppt_w"/>
                                          </p:val>
                                        </p:tav>
                                      </p:tavLst>
                                    </p:anim>
                                    <p:anim calcmode="lin" valueType="num">
                                      <p:cBhvr>
                                        <p:cTn id="66" dur="1000" fill="hold"/>
                                        <p:tgtEl>
                                          <p:spTgt spid="10">
                                            <p:txEl>
                                              <p:pRg st="7" end="7"/>
                                            </p:txEl>
                                          </p:spTgt>
                                        </p:tgtEl>
                                        <p:attrNameLst>
                                          <p:attrName>ppt_h</p:attrName>
                                        </p:attrNameLst>
                                      </p:cBhvr>
                                      <p:tavLst>
                                        <p:tav tm="0">
                                          <p:val>
                                            <p:fltVal val="0"/>
                                          </p:val>
                                        </p:tav>
                                        <p:tav tm="100000">
                                          <p:val>
                                            <p:strVal val="#ppt_h"/>
                                          </p:val>
                                        </p:tav>
                                      </p:tavLst>
                                    </p:anim>
                                    <p:anim calcmode="lin" valueType="num">
                                      <p:cBhvr>
                                        <p:cTn id="67" dur="1000" fill="hold"/>
                                        <p:tgtEl>
                                          <p:spTgt spid="10">
                                            <p:txEl>
                                              <p:pRg st="7" end="7"/>
                                            </p:txEl>
                                          </p:spTgt>
                                        </p:tgtEl>
                                        <p:attrNameLst>
                                          <p:attrName>style.rotation</p:attrName>
                                        </p:attrNameLst>
                                      </p:cBhvr>
                                      <p:tavLst>
                                        <p:tav tm="0">
                                          <p:val>
                                            <p:fltVal val="90"/>
                                          </p:val>
                                        </p:tav>
                                        <p:tav tm="100000">
                                          <p:val>
                                            <p:fltVal val="0"/>
                                          </p:val>
                                        </p:tav>
                                      </p:tavLst>
                                    </p:anim>
                                    <p:animEffect transition="in" filter="fade">
                                      <p:cBhvr>
                                        <p:cTn id="68" dur="1000"/>
                                        <p:tgtEl>
                                          <p:spTgt spid="10">
                                            <p:txEl>
                                              <p:pRg st="7" end="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4048"/>
                                        </p:tgtEl>
                                        <p:attrNameLst>
                                          <p:attrName>style.visibility</p:attrName>
                                        </p:attrNameLst>
                                      </p:cBhvr>
                                      <p:to>
                                        <p:strVal val="visible"/>
                                      </p:to>
                                    </p:set>
                                    <p:animEffect transition="in" filter="fade">
                                      <p:cBhvr>
                                        <p:cTn id="73" dur="2000"/>
                                        <p:tgtEl>
                                          <p:spTgt spid="4404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4049"/>
                                        </p:tgtEl>
                                        <p:attrNameLst>
                                          <p:attrName>style.visibility</p:attrName>
                                        </p:attrNameLst>
                                      </p:cBhvr>
                                      <p:to>
                                        <p:strVal val="visible"/>
                                      </p:to>
                                    </p:set>
                                    <p:animEffect transition="in" filter="fade">
                                      <p:cBhvr>
                                        <p:cTn id="76" dur="2000"/>
                                        <p:tgtEl>
                                          <p:spTgt spid="44049"/>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
                                            <p:txEl>
                                              <p:pRg st="0" end="0"/>
                                            </p:txEl>
                                          </p:spTgt>
                                        </p:tgtEl>
                                        <p:attrNameLst>
                                          <p:attrName>style.visibility</p:attrName>
                                        </p:attrNameLst>
                                      </p:cBhvr>
                                      <p:to>
                                        <p:strVal val="visible"/>
                                      </p:to>
                                    </p:set>
                                    <p:anim calcmode="lin" valueType="num">
                                      <p:cBhvr additive="base">
                                        <p:cTn id="8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8" grpId="0" animBg="1"/>
      <p:bldP spid="4404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9042" name="Rectangle 2"/>
          <p:cNvSpPr>
            <a:spLocks noGrp="1" noChangeArrowheads="1"/>
          </p:cNvSpPr>
          <p:nvPr>
            <p:ph type="title" idx="4294967295"/>
          </p:nvPr>
        </p:nvSpPr>
        <p:spPr>
          <a:xfrm>
            <a:off x="395288" y="609600"/>
            <a:ext cx="8280400" cy="3540125"/>
          </a:xfrm>
        </p:spPr>
        <p:txBody>
          <a:bodyPr/>
          <a:lstStyle/>
          <a:p>
            <a:pPr>
              <a:defRPr/>
            </a:pPr>
            <a:r>
              <a:rPr lang="en-GB" sz="6000" b="1" smtClean="0">
                <a:solidFill>
                  <a:srgbClr val="FFFF66"/>
                </a:solidFill>
                <a:effectLst>
                  <a:outerShdw blurRad="38100" dist="38100" dir="2700000" algn="tl">
                    <a:srgbClr val="000000"/>
                  </a:outerShdw>
                </a:effectLst>
                <a:latin typeface="Lucida Calligraphy" pitchFamily="66" charset="0"/>
              </a:rPr>
              <a:t>The Competencies of Compassion</a:t>
            </a:r>
            <a:br>
              <a:rPr lang="en-GB" sz="6000" b="1" smtClean="0">
                <a:solidFill>
                  <a:srgbClr val="FFFF66"/>
                </a:solidFill>
                <a:effectLst>
                  <a:outerShdw blurRad="38100" dist="38100" dir="2700000" algn="tl">
                    <a:srgbClr val="000000"/>
                  </a:outerShdw>
                </a:effectLst>
                <a:latin typeface="Lucida Calligraphy" pitchFamily="66" charset="0"/>
              </a:rPr>
            </a:br>
            <a:r>
              <a:rPr lang="en-GB" b="1" smtClean="0">
                <a:solidFill>
                  <a:srgbClr val="FFFF66"/>
                </a:solidFill>
                <a:effectLst>
                  <a:outerShdw blurRad="38100" dist="38100" dir="2700000" algn="tl">
                    <a:srgbClr val="000000"/>
                  </a:outerShdw>
                </a:effectLst>
                <a:latin typeface="Lucida Calligraphy" pitchFamily="66" charset="0"/>
              </a:rPr>
              <a:t/>
            </a:r>
            <a:br>
              <a:rPr lang="en-GB" b="1" smtClean="0">
                <a:solidFill>
                  <a:srgbClr val="FFFF66"/>
                </a:solidFill>
                <a:effectLst>
                  <a:outerShdw blurRad="38100" dist="38100" dir="2700000" algn="tl">
                    <a:srgbClr val="000000"/>
                  </a:outerShdw>
                </a:effectLst>
                <a:latin typeface="Lucida Calligraphy" pitchFamily="66" charset="0"/>
              </a:rPr>
            </a:br>
            <a:r>
              <a:rPr lang="en-GB" sz="4000" b="1" smtClean="0">
                <a:solidFill>
                  <a:srgbClr val="FFFF66"/>
                </a:solidFill>
                <a:effectLst>
                  <a:outerShdw blurRad="38100" dist="38100" dir="2700000" algn="tl">
                    <a:srgbClr val="000000"/>
                  </a:outerShdw>
                </a:effectLst>
                <a:latin typeface="Lucida Calligraphy" pitchFamily="66" charset="0"/>
              </a:rPr>
              <a:t>Engagement and Alleviation</a:t>
            </a:r>
          </a:p>
        </p:txBody>
      </p:sp>
      <p:sp>
        <p:nvSpPr>
          <p:cNvPr id="695298" name="Rectangle 3"/>
          <p:cNvSpPr>
            <a:spLocks noGrp="1" noChangeArrowheads="1"/>
          </p:cNvSpPr>
          <p:nvPr>
            <p:ph type="body" idx="4294967295"/>
          </p:nvPr>
        </p:nvSpPr>
        <p:spPr>
          <a:xfrm>
            <a:off x="684213" y="5734050"/>
            <a:ext cx="7772400" cy="506413"/>
          </a:xfrm>
        </p:spPr>
        <p:txBody>
          <a:bodyPr/>
          <a:lstStyle/>
          <a:p>
            <a:pPr>
              <a:lnSpc>
                <a:spcPct val="90000"/>
              </a:lnSpc>
            </a:pPr>
            <a:endParaRPr lang="en-US" sz="28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ctrTitle" idx="4294967295"/>
          </p:nvPr>
        </p:nvSpPr>
        <p:spPr>
          <a:xfrm>
            <a:off x="684213" y="188913"/>
            <a:ext cx="7772400" cy="838200"/>
          </a:xfrm>
        </p:spPr>
        <p:txBody>
          <a:bodyPr/>
          <a:lstStyle/>
          <a:p>
            <a:pPr>
              <a:defRPr/>
            </a:pPr>
            <a:r>
              <a:rPr lang="en-GB" sz="3200" b="1" smtClean="0">
                <a:solidFill>
                  <a:srgbClr val="FFFF00"/>
                </a:solidFill>
                <a:effectLst>
                  <a:outerShdw blurRad="38100" dist="38100" dir="2700000" algn="tl">
                    <a:srgbClr val="000000"/>
                  </a:outerShdw>
                </a:effectLst>
              </a:rPr>
              <a:t>Compassionate Mind - Engagement</a:t>
            </a:r>
          </a:p>
        </p:txBody>
      </p:sp>
      <p:sp>
        <p:nvSpPr>
          <p:cNvPr id="809987" name="Rectangle 3"/>
          <p:cNvSpPr>
            <a:spLocks noGrp="1" noChangeArrowheads="1"/>
          </p:cNvSpPr>
          <p:nvPr>
            <p:ph type="subTitle" idx="4294967295"/>
          </p:nvPr>
        </p:nvSpPr>
        <p:spPr>
          <a:xfrm>
            <a:off x="900113" y="1052513"/>
            <a:ext cx="7010400" cy="5257800"/>
          </a:xfrm>
        </p:spPr>
        <p:txBody>
          <a:bodyPr/>
          <a:lstStyle/>
          <a:p>
            <a:pPr marL="0" indent="0">
              <a:buFontTx/>
              <a:buNone/>
              <a:defRPr/>
            </a:pPr>
            <a:endParaRPr lang="en-GB" sz="2400" b="1" smtClean="0">
              <a:solidFill>
                <a:srgbClr val="FF9933"/>
              </a:solidFill>
              <a:effectLst>
                <a:outerShdw blurRad="38100" dist="38100" dir="2700000" algn="tl">
                  <a:srgbClr val="000000"/>
                </a:outerShdw>
              </a:effectLst>
            </a:endParaRPr>
          </a:p>
          <a:p>
            <a:pPr marL="0" indent="0">
              <a:buFontTx/>
              <a:buNone/>
              <a:defRPr/>
            </a:pPr>
            <a:endParaRPr lang="en-GB" sz="2800" b="1" smtClean="0">
              <a:solidFill>
                <a:schemeClr val="bg1"/>
              </a:solidFill>
              <a:effectLst>
                <a:outerShdw blurRad="38100" dist="38100" dir="2700000" algn="tl">
                  <a:srgbClr val="000000"/>
                </a:outerShdw>
              </a:effectLst>
            </a:endParaRPr>
          </a:p>
          <a:p>
            <a:pPr marL="0" indent="0">
              <a:buFontTx/>
              <a:buNone/>
              <a:defRPr/>
            </a:pPr>
            <a:endParaRPr lang="en-GB" sz="2800" b="1" smtClean="0">
              <a:solidFill>
                <a:schemeClr val="bg1"/>
              </a:solidFill>
              <a:effectLst>
                <a:outerShdw blurRad="38100" dist="38100" dir="2700000" algn="tl">
                  <a:srgbClr val="000000"/>
                </a:outerShdw>
              </a:effectLst>
            </a:endParaRPr>
          </a:p>
          <a:p>
            <a:pPr marL="0" indent="0">
              <a:buFontTx/>
              <a:buNone/>
              <a:defRPr/>
            </a:pPr>
            <a:endParaRPr lang="en-GB" sz="2400" b="1" smtClean="0">
              <a:solidFill>
                <a:schemeClr val="bg1"/>
              </a:solidFill>
              <a:effectLst>
                <a:outerShdw blurRad="38100" dist="38100" dir="2700000" algn="tl">
                  <a:srgbClr val="000000"/>
                </a:outerShdw>
              </a:effectLst>
            </a:endParaRPr>
          </a:p>
          <a:p>
            <a:pPr marL="0" indent="0">
              <a:buFontTx/>
              <a:buNone/>
              <a:defRPr/>
            </a:pPr>
            <a:endParaRPr lang="en-GB" sz="2400" b="1" smtClean="0">
              <a:solidFill>
                <a:schemeClr val="bg1"/>
              </a:solidFill>
              <a:effectLst>
                <a:outerShdw blurRad="38100" dist="38100" dir="2700000" algn="tl">
                  <a:srgbClr val="000000"/>
                </a:outerShdw>
              </a:effectLst>
            </a:endParaRPr>
          </a:p>
        </p:txBody>
      </p:sp>
      <p:sp>
        <p:nvSpPr>
          <p:cNvPr id="698371" name="Text Box 7"/>
          <p:cNvSpPr txBox="1">
            <a:spLocks noChangeArrowheads="1"/>
          </p:cNvSpPr>
          <p:nvPr/>
        </p:nvSpPr>
        <p:spPr bwMode="auto">
          <a:xfrm>
            <a:off x="5795963" y="2492375"/>
            <a:ext cx="1584325" cy="519113"/>
          </a:xfrm>
          <a:prstGeom prst="rect">
            <a:avLst/>
          </a:prstGeom>
          <a:noFill/>
          <a:ln w="9525">
            <a:noFill/>
            <a:miter lim="800000"/>
            <a:headEnd/>
            <a:tailEnd/>
          </a:ln>
        </p:spPr>
        <p:txBody>
          <a:bodyPr>
            <a:spAutoFit/>
          </a:bodyPr>
          <a:lstStyle/>
          <a:p>
            <a:pPr>
              <a:spcBef>
                <a:spcPct val="50000"/>
              </a:spcBef>
            </a:pPr>
            <a:endParaRPr lang="en-US" sz="2800">
              <a:solidFill>
                <a:schemeClr val="tx1"/>
              </a:solidFill>
            </a:endParaRPr>
          </a:p>
        </p:txBody>
      </p:sp>
      <p:sp>
        <p:nvSpPr>
          <p:cNvPr id="698372" name="Text Box 10"/>
          <p:cNvSpPr txBox="1">
            <a:spLocks noChangeArrowheads="1"/>
          </p:cNvSpPr>
          <p:nvPr/>
        </p:nvSpPr>
        <p:spPr bwMode="auto">
          <a:xfrm>
            <a:off x="6659563" y="4365625"/>
            <a:ext cx="1657350" cy="396875"/>
          </a:xfrm>
          <a:prstGeom prst="rect">
            <a:avLst/>
          </a:prstGeom>
          <a:noFill/>
          <a:ln w="9525">
            <a:noFill/>
            <a:miter lim="800000"/>
            <a:headEnd/>
            <a:tailEnd/>
          </a:ln>
        </p:spPr>
        <p:txBody>
          <a:bodyPr>
            <a:spAutoFit/>
          </a:bodyPr>
          <a:lstStyle/>
          <a:p>
            <a:pPr>
              <a:spcBef>
                <a:spcPct val="50000"/>
              </a:spcBef>
            </a:pPr>
            <a:endParaRPr lang="en-US">
              <a:solidFill>
                <a:srgbClr val="006600"/>
              </a:solidFill>
            </a:endParaRPr>
          </a:p>
        </p:txBody>
      </p:sp>
      <p:sp>
        <p:nvSpPr>
          <p:cNvPr id="698373" name="Oval 12"/>
          <p:cNvSpPr>
            <a:spLocks noChangeArrowheads="1"/>
          </p:cNvSpPr>
          <p:nvPr/>
        </p:nvSpPr>
        <p:spPr bwMode="auto">
          <a:xfrm>
            <a:off x="1403350" y="1196975"/>
            <a:ext cx="6264275" cy="4968875"/>
          </a:xfrm>
          <a:prstGeom prst="ellipse">
            <a:avLst/>
          </a:prstGeom>
          <a:solidFill>
            <a:srgbClr val="FFFFCC"/>
          </a:solidFill>
          <a:ln w="9525">
            <a:solidFill>
              <a:schemeClr val="tx1"/>
            </a:solidFill>
            <a:round/>
            <a:headEnd/>
            <a:tailEnd/>
          </a:ln>
        </p:spPr>
        <p:txBody>
          <a:bodyPr wrap="none" anchor="ctr"/>
          <a:lstStyle/>
          <a:p>
            <a:pPr>
              <a:lnSpc>
                <a:spcPct val="90000"/>
              </a:lnSpc>
              <a:spcBef>
                <a:spcPct val="20000"/>
              </a:spcBef>
            </a:pPr>
            <a:endParaRPr lang="en-US"/>
          </a:p>
        </p:txBody>
      </p:sp>
      <p:sp>
        <p:nvSpPr>
          <p:cNvPr id="809997" name="Text Box 13"/>
          <p:cNvSpPr txBox="1">
            <a:spLocks noChangeArrowheads="1"/>
          </p:cNvSpPr>
          <p:nvPr/>
        </p:nvSpPr>
        <p:spPr bwMode="auto">
          <a:xfrm>
            <a:off x="1763713" y="3357563"/>
            <a:ext cx="1728787" cy="822325"/>
          </a:xfrm>
          <a:prstGeom prst="rect">
            <a:avLst/>
          </a:prstGeom>
          <a:noFill/>
          <a:ln w="9525">
            <a:noFill/>
            <a:miter lim="800000"/>
            <a:headEnd/>
            <a:tailEnd/>
          </a:ln>
          <a:effectLst/>
        </p:spPr>
        <p:txBody>
          <a:bodyPr>
            <a:spAutoFit/>
          </a:bodyPr>
          <a:lstStyle/>
          <a:p>
            <a:pPr>
              <a:spcBef>
                <a:spcPct val="50000"/>
              </a:spcBef>
              <a:defRPr/>
            </a:pPr>
            <a:r>
              <a:rPr lang="en-GB" sz="2400">
                <a:solidFill>
                  <a:srgbClr val="009900"/>
                </a:solidFill>
                <a:effectLst>
                  <a:outerShdw blurRad="38100" dist="38100" dir="2700000" algn="tl">
                    <a:srgbClr val="000000"/>
                  </a:outerShdw>
                </a:effectLst>
              </a:rPr>
              <a:t>Care for well-being</a:t>
            </a:r>
          </a:p>
        </p:txBody>
      </p:sp>
      <p:sp>
        <p:nvSpPr>
          <p:cNvPr id="809998" name="Text Box 14"/>
          <p:cNvSpPr txBox="1">
            <a:spLocks noChangeArrowheads="1"/>
          </p:cNvSpPr>
          <p:nvPr/>
        </p:nvSpPr>
        <p:spPr bwMode="auto">
          <a:xfrm>
            <a:off x="2051050" y="2276475"/>
            <a:ext cx="1944688" cy="457200"/>
          </a:xfrm>
          <a:prstGeom prst="rect">
            <a:avLst/>
          </a:prstGeom>
          <a:noFill/>
          <a:ln w="9525">
            <a:noFill/>
            <a:miter lim="800000"/>
            <a:headEnd/>
            <a:tailEnd/>
          </a:ln>
          <a:effectLst/>
        </p:spPr>
        <p:txBody>
          <a:bodyPr>
            <a:spAutoFit/>
          </a:bodyPr>
          <a:lstStyle/>
          <a:p>
            <a:pPr>
              <a:spcBef>
                <a:spcPct val="50000"/>
              </a:spcBef>
              <a:defRPr/>
            </a:pPr>
            <a:r>
              <a:rPr lang="en-GB" sz="2400">
                <a:solidFill>
                  <a:srgbClr val="009900"/>
                </a:solidFill>
                <a:effectLst>
                  <a:outerShdw blurRad="38100" dist="38100" dir="2700000" algn="tl">
                    <a:srgbClr val="000000"/>
                  </a:outerShdw>
                </a:effectLst>
              </a:rPr>
              <a:t>Sensitivity</a:t>
            </a:r>
          </a:p>
        </p:txBody>
      </p:sp>
      <p:sp>
        <p:nvSpPr>
          <p:cNvPr id="809999" name="Text Box 15"/>
          <p:cNvSpPr txBox="1">
            <a:spLocks noChangeArrowheads="1"/>
          </p:cNvSpPr>
          <p:nvPr/>
        </p:nvSpPr>
        <p:spPr bwMode="auto">
          <a:xfrm>
            <a:off x="5076825" y="2276475"/>
            <a:ext cx="1511300" cy="457200"/>
          </a:xfrm>
          <a:prstGeom prst="rect">
            <a:avLst/>
          </a:prstGeom>
          <a:noFill/>
          <a:ln w="9525">
            <a:noFill/>
            <a:miter lim="800000"/>
            <a:headEnd/>
            <a:tailEnd/>
          </a:ln>
          <a:effectLst/>
        </p:spPr>
        <p:txBody>
          <a:bodyPr>
            <a:spAutoFit/>
          </a:bodyPr>
          <a:lstStyle/>
          <a:p>
            <a:pPr>
              <a:spcBef>
                <a:spcPct val="50000"/>
              </a:spcBef>
              <a:defRPr/>
            </a:pPr>
            <a:r>
              <a:rPr lang="en-GB" sz="2400">
                <a:solidFill>
                  <a:srgbClr val="009900"/>
                </a:solidFill>
                <a:effectLst>
                  <a:outerShdw blurRad="38100" dist="38100" dir="2700000" algn="tl">
                    <a:srgbClr val="000000"/>
                  </a:outerShdw>
                </a:effectLst>
              </a:rPr>
              <a:t>Sympathy</a:t>
            </a:r>
          </a:p>
        </p:txBody>
      </p:sp>
      <p:sp>
        <p:nvSpPr>
          <p:cNvPr id="810000" name="Text Box 16"/>
          <p:cNvSpPr txBox="1">
            <a:spLocks noChangeArrowheads="1"/>
          </p:cNvSpPr>
          <p:nvPr/>
        </p:nvSpPr>
        <p:spPr bwMode="auto">
          <a:xfrm>
            <a:off x="5910263" y="3357563"/>
            <a:ext cx="1728787" cy="822325"/>
          </a:xfrm>
          <a:prstGeom prst="rect">
            <a:avLst/>
          </a:prstGeom>
          <a:noFill/>
          <a:ln w="9525">
            <a:noFill/>
            <a:miter lim="800000"/>
            <a:headEnd/>
            <a:tailEnd/>
          </a:ln>
          <a:effectLst/>
        </p:spPr>
        <p:txBody>
          <a:bodyPr>
            <a:spAutoFit/>
          </a:bodyPr>
          <a:lstStyle/>
          <a:p>
            <a:pPr>
              <a:spcBef>
                <a:spcPct val="50000"/>
              </a:spcBef>
              <a:defRPr/>
            </a:pPr>
            <a:r>
              <a:rPr lang="en-GB" sz="2400">
                <a:solidFill>
                  <a:srgbClr val="009900"/>
                </a:solidFill>
                <a:effectLst>
                  <a:outerShdw blurRad="38100" dist="38100" dir="2700000" algn="tl">
                    <a:srgbClr val="000000"/>
                  </a:outerShdw>
                </a:effectLst>
              </a:rPr>
              <a:t>Distress tolerance</a:t>
            </a:r>
          </a:p>
        </p:txBody>
      </p:sp>
      <p:sp>
        <p:nvSpPr>
          <p:cNvPr id="810001" name="Text Box 17"/>
          <p:cNvSpPr txBox="1">
            <a:spLocks noChangeArrowheads="1"/>
          </p:cNvSpPr>
          <p:nvPr/>
        </p:nvSpPr>
        <p:spPr bwMode="auto">
          <a:xfrm>
            <a:off x="5219700" y="4868863"/>
            <a:ext cx="1584325" cy="457200"/>
          </a:xfrm>
          <a:prstGeom prst="rect">
            <a:avLst/>
          </a:prstGeom>
          <a:noFill/>
          <a:ln w="9525">
            <a:noFill/>
            <a:miter lim="800000"/>
            <a:headEnd/>
            <a:tailEnd/>
          </a:ln>
          <a:effectLst/>
        </p:spPr>
        <p:txBody>
          <a:bodyPr>
            <a:spAutoFit/>
          </a:bodyPr>
          <a:lstStyle/>
          <a:p>
            <a:pPr>
              <a:spcBef>
                <a:spcPct val="50000"/>
              </a:spcBef>
              <a:defRPr/>
            </a:pPr>
            <a:r>
              <a:rPr lang="en-GB" sz="2400">
                <a:solidFill>
                  <a:srgbClr val="009900"/>
                </a:solidFill>
                <a:effectLst>
                  <a:outerShdw blurRad="38100" dist="38100" dir="2700000" algn="tl">
                    <a:srgbClr val="000000"/>
                  </a:outerShdw>
                </a:effectLst>
              </a:rPr>
              <a:t>Empathy</a:t>
            </a:r>
          </a:p>
        </p:txBody>
      </p:sp>
      <p:sp>
        <p:nvSpPr>
          <p:cNvPr id="698379" name="Text Box 18"/>
          <p:cNvSpPr txBox="1">
            <a:spLocks noChangeArrowheads="1"/>
          </p:cNvSpPr>
          <p:nvPr/>
        </p:nvSpPr>
        <p:spPr bwMode="auto">
          <a:xfrm>
            <a:off x="3059113" y="4365625"/>
            <a:ext cx="1152525" cy="519113"/>
          </a:xfrm>
          <a:prstGeom prst="rect">
            <a:avLst/>
          </a:prstGeom>
          <a:noFill/>
          <a:ln w="9525">
            <a:noFill/>
            <a:miter lim="800000"/>
            <a:headEnd/>
            <a:tailEnd/>
          </a:ln>
        </p:spPr>
        <p:txBody>
          <a:bodyPr>
            <a:spAutoFit/>
          </a:bodyPr>
          <a:lstStyle/>
          <a:p>
            <a:pPr>
              <a:spcBef>
                <a:spcPct val="50000"/>
              </a:spcBef>
            </a:pPr>
            <a:endParaRPr lang="en-US" sz="2800">
              <a:solidFill>
                <a:schemeClr val="tx1"/>
              </a:solidFill>
            </a:endParaRPr>
          </a:p>
        </p:txBody>
      </p:sp>
      <p:sp>
        <p:nvSpPr>
          <p:cNvPr id="810003" name="Text Box 19"/>
          <p:cNvSpPr txBox="1">
            <a:spLocks noChangeArrowheads="1"/>
          </p:cNvSpPr>
          <p:nvPr/>
        </p:nvSpPr>
        <p:spPr bwMode="auto">
          <a:xfrm>
            <a:off x="2411413" y="4941888"/>
            <a:ext cx="2592387" cy="457200"/>
          </a:xfrm>
          <a:prstGeom prst="rect">
            <a:avLst/>
          </a:prstGeom>
          <a:noFill/>
          <a:ln w="9525">
            <a:noFill/>
            <a:miter lim="800000"/>
            <a:headEnd/>
            <a:tailEnd/>
          </a:ln>
          <a:effectLst/>
        </p:spPr>
        <p:txBody>
          <a:bodyPr>
            <a:spAutoFit/>
          </a:bodyPr>
          <a:lstStyle/>
          <a:p>
            <a:pPr>
              <a:spcBef>
                <a:spcPct val="50000"/>
              </a:spcBef>
              <a:defRPr/>
            </a:pPr>
            <a:r>
              <a:rPr lang="en-GB" sz="2400">
                <a:solidFill>
                  <a:srgbClr val="009900"/>
                </a:solidFill>
                <a:effectLst>
                  <a:outerShdw blurRad="38100" dist="38100" dir="2700000" algn="tl">
                    <a:srgbClr val="000000"/>
                  </a:outerShdw>
                </a:effectLst>
              </a:rPr>
              <a:t>Non-Judgement</a:t>
            </a:r>
          </a:p>
        </p:txBody>
      </p:sp>
      <p:sp>
        <p:nvSpPr>
          <p:cNvPr id="698381" name="Oval 20"/>
          <p:cNvSpPr>
            <a:spLocks noChangeArrowheads="1"/>
          </p:cNvSpPr>
          <p:nvPr/>
        </p:nvSpPr>
        <p:spPr bwMode="auto">
          <a:xfrm>
            <a:off x="3419475" y="2997200"/>
            <a:ext cx="2160588" cy="1368425"/>
          </a:xfrm>
          <a:prstGeom prst="ellipse">
            <a:avLst/>
          </a:prstGeom>
          <a:solidFill>
            <a:srgbClr val="FFFFFF"/>
          </a:solidFill>
          <a:ln w="9525">
            <a:solidFill>
              <a:schemeClr val="tx1"/>
            </a:solidFill>
            <a:round/>
            <a:headEnd/>
            <a:tailEnd/>
          </a:ln>
        </p:spPr>
        <p:txBody>
          <a:bodyPr wrap="none" anchor="ctr"/>
          <a:lstStyle/>
          <a:p>
            <a:pPr>
              <a:lnSpc>
                <a:spcPct val="90000"/>
              </a:lnSpc>
              <a:spcBef>
                <a:spcPct val="20000"/>
              </a:spcBef>
            </a:pPr>
            <a:endParaRPr lang="en-US"/>
          </a:p>
        </p:txBody>
      </p:sp>
      <p:sp>
        <p:nvSpPr>
          <p:cNvPr id="810005" name="Text Box 21"/>
          <p:cNvSpPr txBox="1">
            <a:spLocks noChangeArrowheads="1"/>
          </p:cNvSpPr>
          <p:nvPr/>
        </p:nvSpPr>
        <p:spPr bwMode="auto">
          <a:xfrm>
            <a:off x="3492500" y="3284538"/>
            <a:ext cx="2087563" cy="519112"/>
          </a:xfrm>
          <a:prstGeom prst="rect">
            <a:avLst/>
          </a:prstGeom>
          <a:noFill/>
          <a:ln w="9525">
            <a:noFill/>
            <a:miter lim="800000"/>
            <a:headEnd/>
            <a:tailEnd/>
          </a:ln>
          <a:effectLst/>
        </p:spPr>
        <p:txBody>
          <a:bodyPr>
            <a:spAutoFit/>
          </a:bodyPr>
          <a:lstStyle/>
          <a:p>
            <a:pPr>
              <a:spcBef>
                <a:spcPct val="50000"/>
              </a:spcBef>
              <a:defRPr/>
            </a:pPr>
            <a:r>
              <a:rPr lang="en-GB" sz="2800" i="1">
                <a:solidFill>
                  <a:srgbClr val="FF33CC"/>
                </a:solidFill>
                <a:effectLst>
                  <a:outerShdw blurRad="38100" dist="38100" dir="2700000" algn="tl">
                    <a:srgbClr val="000000"/>
                  </a:outerShdw>
                </a:effectLst>
                <a:cs typeface="+mn-cs"/>
              </a:rPr>
              <a:t>Compassion</a:t>
            </a:r>
          </a:p>
        </p:txBody>
      </p:sp>
      <p:sp>
        <p:nvSpPr>
          <p:cNvPr id="698383" name="Text Box 22"/>
          <p:cNvSpPr txBox="1">
            <a:spLocks noChangeArrowheads="1"/>
          </p:cNvSpPr>
          <p:nvPr/>
        </p:nvSpPr>
        <p:spPr bwMode="auto">
          <a:xfrm>
            <a:off x="3276600" y="1700213"/>
            <a:ext cx="2374900" cy="420687"/>
          </a:xfrm>
          <a:prstGeom prst="rect">
            <a:avLst/>
          </a:prstGeom>
          <a:noFill/>
          <a:ln w="9525">
            <a:noFill/>
            <a:miter lim="800000"/>
            <a:headEnd/>
            <a:tailEnd/>
          </a:ln>
        </p:spPr>
        <p:txBody>
          <a:bodyPr>
            <a:spAutoFit/>
          </a:bodyPr>
          <a:lstStyle/>
          <a:p>
            <a:pPr marL="342900" indent="-342900">
              <a:lnSpc>
                <a:spcPct val="90000"/>
              </a:lnSpc>
              <a:spcBef>
                <a:spcPct val="50000"/>
              </a:spcBef>
            </a:pPr>
            <a:r>
              <a:rPr lang="en-GB" sz="2400" i="1">
                <a:solidFill>
                  <a:srgbClr val="009900"/>
                </a:solidFill>
                <a:latin typeface="Imprint MT Shadow" pitchFamily="82" charset="0"/>
              </a:rPr>
              <a:t>ATTRIBUTES</a:t>
            </a:r>
          </a:p>
        </p:txBody>
      </p:sp>
      <p:sp>
        <p:nvSpPr>
          <p:cNvPr id="810008" name="Text Box 24"/>
          <p:cNvSpPr txBox="1">
            <a:spLocks noChangeArrowheads="1"/>
          </p:cNvSpPr>
          <p:nvPr/>
        </p:nvSpPr>
        <p:spPr bwMode="auto">
          <a:xfrm>
            <a:off x="468313" y="1474788"/>
            <a:ext cx="1511300" cy="420687"/>
          </a:xfrm>
          <a:prstGeom prst="rect">
            <a:avLst/>
          </a:prstGeom>
          <a:noFill/>
          <a:ln w="9525">
            <a:noFill/>
            <a:miter lim="800000"/>
            <a:headEnd/>
            <a:tailEnd/>
          </a:ln>
          <a:effectLst/>
        </p:spPr>
        <p:txBody>
          <a:bodyPr>
            <a:spAutoFit/>
          </a:bodyPr>
          <a:lstStyle/>
          <a:p>
            <a:pPr marL="342900" indent="-342900">
              <a:lnSpc>
                <a:spcPct val="90000"/>
              </a:lnSpc>
              <a:spcBef>
                <a:spcPct val="50000"/>
              </a:spcBef>
              <a:defRPr/>
            </a:pPr>
            <a:r>
              <a:rPr lang="en-GB" sz="2400">
                <a:effectLst>
                  <a:outerShdw blurRad="38100" dist="38100" dir="2700000" algn="tl">
                    <a:srgbClr val="000000"/>
                  </a:outerShdw>
                </a:effectLst>
                <a:cs typeface="+mn-cs"/>
              </a:rPr>
              <a:t>Warmth</a:t>
            </a:r>
          </a:p>
        </p:txBody>
      </p:sp>
      <p:sp>
        <p:nvSpPr>
          <p:cNvPr id="810009" name="Text Box 25"/>
          <p:cNvSpPr txBox="1">
            <a:spLocks noChangeArrowheads="1"/>
          </p:cNvSpPr>
          <p:nvPr/>
        </p:nvSpPr>
        <p:spPr bwMode="auto">
          <a:xfrm>
            <a:off x="250825" y="6083300"/>
            <a:ext cx="1441450" cy="420688"/>
          </a:xfrm>
          <a:prstGeom prst="rect">
            <a:avLst/>
          </a:prstGeom>
          <a:noFill/>
          <a:ln w="9525">
            <a:noFill/>
            <a:miter lim="800000"/>
            <a:headEnd/>
            <a:tailEnd/>
          </a:ln>
          <a:effectLst/>
        </p:spPr>
        <p:txBody>
          <a:bodyPr>
            <a:spAutoFit/>
          </a:bodyPr>
          <a:lstStyle/>
          <a:p>
            <a:pPr marL="342900" indent="-342900">
              <a:lnSpc>
                <a:spcPct val="90000"/>
              </a:lnSpc>
              <a:spcBef>
                <a:spcPct val="50000"/>
              </a:spcBef>
              <a:defRPr/>
            </a:pPr>
            <a:r>
              <a:rPr lang="en-GB" sz="2400">
                <a:effectLst>
                  <a:outerShdw blurRad="38100" dist="38100" dir="2700000" algn="tl">
                    <a:srgbClr val="000000"/>
                  </a:outerShdw>
                </a:effectLst>
                <a:cs typeface="+mn-cs"/>
              </a:rPr>
              <a:t>Warmth</a:t>
            </a:r>
          </a:p>
        </p:txBody>
      </p:sp>
      <p:sp>
        <p:nvSpPr>
          <p:cNvPr id="810010" name="Text Box 26"/>
          <p:cNvSpPr txBox="1">
            <a:spLocks noChangeArrowheads="1"/>
          </p:cNvSpPr>
          <p:nvPr/>
        </p:nvSpPr>
        <p:spPr bwMode="auto">
          <a:xfrm>
            <a:off x="7308850" y="1330325"/>
            <a:ext cx="1439863" cy="420688"/>
          </a:xfrm>
          <a:prstGeom prst="rect">
            <a:avLst/>
          </a:prstGeom>
          <a:noFill/>
          <a:ln w="9525">
            <a:noFill/>
            <a:miter lim="800000"/>
            <a:headEnd/>
            <a:tailEnd/>
          </a:ln>
          <a:effectLst/>
        </p:spPr>
        <p:txBody>
          <a:bodyPr>
            <a:spAutoFit/>
          </a:bodyPr>
          <a:lstStyle/>
          <a:p>
            <a:pPr marL="342900" indent="-342900">
              <a:lnSpc>
                <a:spcPct val="90000"/>
              </a:lnSpc>
              <a:spcBef>
                <a:spcPct val="50000"/>
              </a:spcBef>
              <a:defRPr/>
            </a:pPr>
            <a:r>
              <a:rPr lang="en-GB" sz="2400">
                <a:effectLst>
                  <a:outerShdw blurRad="38100" dist="38100" dir="2700000" algn="tl">
                    <a:srgbClr val="000000"/>
                  </a:outerShdw>
                </a:effectLst>
                <a:cs typeface="+mn-cs"/>
              </a:rPr>
              <a:t>Warmth</a:t>
            </a:r>
          </a:p>
        </p:txBody>
      </p:sp>
      <p:sp>
        <p:nvSpPr>
          <p:cNvPr id="810011" name="Text Box 27"/>
          <p:cNvSpPr txBox="1">
            <a:spLocks noChangeArrowheads="1"/>
          </p:cNvSpPr>
          <p:nvPr/>
        </p:nvSpPr>
        <p:spPr bwMode="auto">
          <a:xfrm>
            <a:off x="7235825" y="6154738"/>
            <a:ext cx="1908175" cy="420687"/>
          </a:xfrm>
          <a:prstGeom prst="rect">
            <a:avLst/>
          </a:prstGeom>
          <a:noFill/>
          <a:ln w="9525">
            <a:noFill/>
            <a:miter lim="800000"/>
            <a:headEnd/>
            <a:tailEnd/>
          </a:ln>
          <a:effectLst/>
        </p:spPr>
        <p:txBody>
          <a:bodyPr>
            <a:spAutoFit/>
          </a:bodyPr>
          <a:lstStyle/>
          <a:p>
            <a:pPr marL="342900" indent="-342900">
              <a:lnSpc>
                <a:spcPct val="90000"/>
              </a:lnSpc>
              <a:spcBef>
                <a:spcPct val="50000"/>
              </a:spcBef>
              <a:defRPr/>
            </a:pPr>
            <a:r>
              <a:rPr lang="en-GB" sz="2400">
                <a:effectLst>
                  <a:outerShdw blurRad="38100" dist="38100" dir="2700000" algn="tl">
                    <a:srgbClr val="000000"/>
                  </a:outerShdw>
                </a:effectLst>
                <a:cs typeface="+mn-cs"/>
              </a:rPr>
              <a:t>Warmth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0005">
                                            <p:txEl>
                                              <p:pRg st="0" end="0"/>
                                            </p:txEl>
                                          </p:spTgt>
                                        </p:tgtEl>
                                        <p:attrNameLst>
                                          <p:attrName>style.visibility</p:attrName>
                                        </p:attrNameLst>
                                      </p:cBhvr>
                                      <p:to>
                                        <p:strVal val="visible"/>
                                      </p:to>
                                    </p:set>
                                    <p:anim calcmode="lin" valueType="num">
                                      <p:cBhvr additive="base">
                                        <p:cTn id="7" dur="500" fill="hold"/>
                                        <p:tgtEl>
                                          <p:spTgt spid="81000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00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09997">
                                            <p:txEl>
                                              <p:pRg st="0" end="0"/>
                                            </p:txEl>
                                          </p:spTgt>
                                        </p:tgtEl>
                                        <p:attrNameLst>
                                          <p:attrName>style.visibility</p:attrName>
                                        </p:attrNameLst>
                                      </p:cBhvr>
                                      <p:to>
                                        <p:strVal val="visible"/>
                                      </p:to>
                                    </p:set>
                                    <p:animEffect transition="in" filter="fade">
                                      <p:cBhvr>
                                        <p:cTn id="13" dur="2000"/>
                                        <p:tgtEl>
                                          <p:spTgt spid="80999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09998">
                                            <p:txEl>
                                              <p:pRg st="0" end="0"/>
                                            </p:txEl>
                                          </p:spTgt>
                                        </p:tgtEl>
                                        <p:attrNameLst>
                                          <p:attrName>style.visibility</p:attrName>
                                        </p:attrNameLst>
                                      </p:cBhvr>
                                      <p:to>
                                        <p:strVal val="visible"/>
                                      </p:to>
                                    </p:set>
                                    <p:animEffect transition="in" filter="fade">
                                      <p:cBhvr>
                                        <p:cTn id="18" dur="2000"/>
                                        <p:tgtEl>
                                          <p:spTgt spid="80999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09999">
                                            <p:txEl>
                                              <p:pRg st="0" end="0"/>
                                            </p:txEl>
                                          </p:spTgt>
                                        </p:tgtEl>
                                        <p:attrNameLst>
                                          <p:attrName>style.visibility</p:attrName>
                                        </p:attrNameLst>
                                      </p:cBhvr>
                                      <p:to>
                                        <p:strVal val="visible"/>
                                      </p:to>
                                    </p:set>
                                    <p:animEffect transition="in" filter="fade">
                                      <p:cBhvr>
                                        <p:cTn id="23" dur="2000"/>
                                        <p:tgtEl>
                                          <p:spTgt spid="80999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10000">
                                            <p:txEl>
                                              <p:pRg st="0" end="0"/>
                                            </p:txEl>
                                          </p:spTgt>
                                        </p:tgtEl>
                                        <p:attrNameLst>
                                          <p:attrName>style.visibility</p:attrName>
                                        </p:attrNameLst>
                                      </p:cBhvr>
                                      <p:to>
                                        <p:strVal val="visible"/>
                                      </p:to>
                                    </p:set>
                                    <p:animEffect transition="in" filter="fade">
                                      <p:cBhvr>
                                        <p:cTn id="28" dur="2000"/>
                                        <p:tgtEl>
                                          <p:spTgt spid="81000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10001">
                                            <p:txEl>
                                              <p:pRg st="0" end="0"/>
                                            </p:txEl>
                                          </p:spTgt>
                                        </p:tgtEl>
                                        <p:attrNameLst>
                                          <p:attrName>style.visibility</p:attrName>
                                        </p:attrNameLst>
                                      </p:cBhvr>
                                      <p:to>
                                        <p:strVal val="visible"/>
                                      </p:to>
                                    </p:set>
                                    <p:animEffect transition="in" filter="fade">
                                      <p:cBhvr>
                                        <p:cTn id="33" dur="2000"/>
                                        <p:tgtEl>
                                          <p:spTgt spid="81000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10003">
                                            <p:txEl>
                                              <p:pRg st="0" end="0"/>
                                            </p:txEl>
                                          </p:spTgt>
                                        </p:tgtEl>
                                        <p:attrNameLst>
                                          <p:attrName>style.visibility</p:attrName>
                                        </p:attrNameLst>
                                      </p:cBhvr>
                                      <p:to>
                                        <p:strVal val="visible"/>
                                      </p:to>
                                    </p:set>
                                    <p:animEffect transition="in" filter="fade">
                                      <p:cBhvr>
                                        <p:cTn id="38" dur="2000"/>
                                        <p:tgtEl>
                                          <p:spTgt spid="8100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ctrTitle" idx="4294967295"/>
          </p:nvPr>
        </p:nvSpPr>
        <p:spPr>
          <a:xfrm>
            <a:off x="684213" y="188913"/>
            <a:ext cx="7772400" cy="838200"/>
          </a:xfrm>
        </p:spPr>
        <p:txBody>
          <a:bodyPr/>
          <a:lstStyle/>
          <a:p>
            <a:pPr>
              <a:defRPr/>
            </a:pPr>
            <a:r>
              <a:rPr lang="en-GB" sz="3200" b="1" smtClean="0">
                <a:solidFill>
                  <a:srgbClr val="FFFF00"/>
                </a:solidFill>
                <a:effectLst>
                  <a:outerShdw blurRad="38100" dist="38100" dir="2700000" algn="tl">
                    <a:srgbClr val="000000"/>
                  </a:outerShdw>
                </a:effectLst>
              </a:rPr>
              <a:t>Compassionate Mind - Alleviation</a:t>
            </a:r>
          </a:p>
        </p:txBody>
      </p:sp>
      <p:sp>
        <p:nvSpPr>
          <p:cNvPr id="827395" name="Rectangle 3"/>
          <p:cNvSpPr>
            <a:spLocks noGrp="1" noChangeArrowheads="1"/>
          </p:cNvSpPr>
          <p:nvPr>
            <p:ph type="subTitle" idx="4294967295"/>
          </p:nvPr>
        </p:nvSpPr>
        <p:spPr>
          <a:xfrm>
            <a:off x="900113" y="1052513"/>
            <a:ext cx="7010400" cy="5257800"/>
          </a:xfrm>
        </p:spPr>
        <p:txBody>
          <a:bodyPr/>
          <a:lstStyle/>
          <a:p>
            <a:pPr marL="0" indent="0">
              <a:buFontTx/>
              <a:buNone/>
              <a:defRPr/>
            </a:pPr>
            <a:endParaRPr lang="en-GB" sz="2400" b="1" smtClean="0">
              <a:solidFill>
                <a:srgbClr val="FF9933"/>
              </a:solidFill>
              <a:effectLst>
                <a:outerShdw blurRad="38100" dist="38100" dir="2700000" algn="tl">
                  <a:srgbClr val="000000"/>
                </a:outerShdw>
              </a:effectLst>
            </a:endParaRPr>
          </a:p>
          <a:p>
            <a:pPr marL="0" indent="0">
              <a:buFontTx/>
              <a:buNone/>
              <a:defRPr/>
            </a:pPr>
            <a:endParaRPr lang="en-GB" sz="2800" b="1" smtClean="0">
              <a:solidFill>
                <a:schemeClr val="bg1"/>
              </a:solidFill>
              <a:effectLst>
                <a:outerShdw blurRad="38100" dist="38100" dir="2700000" algn="tl">
                  <a:srgbClr val="000000"/>
                </a:outerShdw>
              </a:effectLst>
            </a:endParaRPr>
          </a:p>
          <a:p>
            <a:pPr marL="0" indent="0">
              <a:buFontTx/>
              <a:buNone/>
              <a:defRPr/>
            </a:pPr>
            <a:endParaRPr lang="en-GB" sz="2800" b="1" smtClean="0">
              <a:solidFill>
                <a:schemeClr val="bg1"/>
              </a:solidFill>
              <a:effectLst>
                <a:outerShdw blurRad="38100" dist="38100" dir="2700000" algn="tl">
                  <a:srgbClr val="000000"/>
                </a:outerShdw>
              </a:effectLst>
            </a:endParaRPr>
          </a:p>
          <a:p>
            <a:pPr marL="0" indent="0">
              <a:buFontTx/>
              <a:buNone/>
              <a:defRPr/>
            </a:pPr>
            <a:endParaRPr lang="en-GB" sz="2400" b="1" smtClean="0">
              <a:solidFill>
                <a:schemeClr val="bg1"/>
              </a:solidFill>
              <a:effectLst>
                <a:outerShdw blurRad="38100" dist="38100" dir="2700000" algn="tl">
                  <a:srgbClr val="000000"/>
                </a:outerShdw>
              </a:effectLst>
            </a:endParaRPr>
          </a:p>
          <a:p>
            <a:pPr marL="0" indent="0">
              <a:buFontTx/>
              <a:buNone/>
              <a:defRPr/>
            </a:pPr>
            <a:endParaRPr lang="en-GB" sz="2400" b="1" smtClean="0">
              <a:solidFill>
                <a:schemeClr val="bg1"/>
              </a:solidFill>
              <a:effectLst>
                <a:outerShdw blurRad="38100" dist="38100" dir="2700000" algn="tl">
                  <a:srgbClr val="000000"/>
                </a:outerShdw>
              </a:effectLst>
            </a:endParaRPr>
          </a:p>
        </p:txBody>
      </p:sp>
      <p:sp>
        <p:nvSpPr>
          <p:cNvPr id="700419" name="Oval 4"/>
          <p:cNvSpPr>
            <a:spLocks noChangeArrowheads="1"/>
          </p:cNvSpPr>
          <p:nvPr/>
        </p:nvSpPr>
        <p:spPr bwMode="auto">
          <a:xfrm>
            <a:off x="611188" y="1052513"/>
            <a:ext cx="8137525" cy="5616575"/>
          </a:xfrm>
          <a:prstGeom prst="ellipse">
            <a:avLst/>
          </a:prstGeom>
          <a:solidFill>
            <a:srgbClr val="99CCFF"/>
          </a:solidFill>
          <a:ln w="9525">
            <a:solidFill>
              <a:schemeClr val="tx1"/>
            </a:solidFill>
            <a:round/>
            <a:headEnd/>
            <a:tailEnd/>
          </a:ln>
        </p:spPr>
        <p:txBody>
          <a:bodyPr wrap="none" anchor="ctr"/>
          <a:lstStyle/>
          <a:p>
            <a:pPr>
              <a:lnSpc>
                <a:spcPct val="90000"/>
              </a:lnSpc>
              <a:spcBef>
                <a:spcPct val="20000"/>
              </a:spcBef>
            </a:pPr>
            <a:endParaRPr lang="en-US"/>
          </a:p>
        </p:txBody>
      </p:sp>
      <p:sp>
        <p:nvSpPr>
          <p:cNvPr id="827397" name="Text Box 5"/>
          <p:cNvSpPr txBox="1">
            <a:spLocks noChangeArrowheads="1"/>
          </p:cNvSpPr>
          <p:nvPr/>
        </p:nvSpPr>
        <p:spPr bwMode="auto">
          <a:xfrm>
            <a:off x="3924300" y="1628775"/>
            <a:ext cx="1655763" cy="457200"/>
          </a:xfrm>
          <a:prstGeom prst="rect">
            <a:avLst/>
          </a:prstGeom>
          <a:noFill/>
          <a:ln w="9525">
            <a:noFill/>
            <a:miter lim="800000"/>
            <a:headEnd/>
            <a:tailEnd/>
          </a:ln>
        </p:spPr>
        <p:txBody>
          <a:bodyPr>
            <a:spAutoFit/>
          </a:bodyPr>
          <a:lstStyle/>
          <a:p>
            <a:pPr>
              <a:spcBef>
                <a:spcPct val="50000"/>
              </a:spcBef>
            </a:pPr>
            <a:r>
              <a:rPr lang="en-GB" sz="2400">
                <a:solidFill>
                  <a:srgbClr val="006600"/>
                </a:solidFill>
              </a:rPr>
              <a:t>Imagery</a:t>
            </a:r>
          </a:p>
        </p:txBody>
      </p:sp>
      <p:sp>
        <p:nvSpPr>
          <p:cNvPr id="827398" name="Text Box 6"/>
          <p:cNvSpPr txBox="1">
            <a:spLocks noChangeArrowheads="1"/>
          </p:cNvSpPr>
          <p:nvPr/>
        </p:nvSpPr>
        <p:spPr bwMode="auto">
          <a:xfrm>
            <a:off x="1116013" y="2482850"/>
            <a:ext cx="1800225" cy="457200"/>
          </a:xfrm>
          <a:prstGeom prst="rect">
            <a:avLst/>
          </a:prstGeom>
          <a:noFill/>
          <a:ln w="9525">
            <a:noFill/>
            <a:miter lim="800000"/>
            <a:headEnd/>
            <a:tailEnd/>
          </a:ln>
        </p:spPr>
        <p:txBody>
          <a:bodyPr>
            <a:spAutoFit/>
          </a:bodyPr>
          <a:lstStyle/>
          <a:p>
            <a:pPr>
              <a:spcBef>
                <a:spcPct val="50000"/>
              </a:spcBef>
            </a:pPr>
            <a:r>
              <a:rPr lang="en-GB" sz="2400">
                <a:solidFill>
                  <a:srgbClr val="006600"/>
                </a:solidFill>
              </a:rPr>
              <a:t>Attention</a:t>
            </a:r>
          </a:p>
        </p:txBody>
      </p:sp>
      <p:sp>
        <p:nvSpPr>
          <p:cNvPr id="700422" name="Text Box 7"/>
          <p:cNvSpPr txBox="1">
            <a:spLocks noChangeArrowheads="1"/>
          </p:cNvSpPr>
          <p:nvPr/>
        </p:nvSpPr>
        <p:spPr bwMode="auto">
          <a:xfrm>
            <a:off x="5795963" y="2492375"/>
            <a:ext cx="1584325" cy="519113"/>
          </a:xfrm>
          <a:prstGeom prst="rect">
            <a:avLst/>
          </a:prstGeom>
          <a:noFill/>
          <a:ln w="9525">
            <a:noFill/>
            <a:miter lim="800000"/>
            <a:headEnd/>
            <a:tailEnd/>
          </a:ln>
        </p:spPr>
        <p:txBody>
          <a:bodyPr>
            <a:spAutoFit/>
          </a:bodyPr>
          <a:lstStyle/>
          <a:p>
            <a:pPr>
              <a:spcBef>
                <a:spcPct val="50000"/>
              </a:spcBef>
            </a:pPr>
            <a:endParaRPr lang="en-US" sz="2800">
              <a:solidFill>
                <a:schemeClr val="tx1"/>
              </a:solidFill>
            </a:endParaRPr>
          </a:p>
        </p:txBody>
      </p:sp>
      <p:sp>
        <p:nvSpPr>
          <p:cNvPr id="827400" name="Text Box 8"/>
          <p:cNvSpPr txBox="1">
            <a:spLocks noChangeArrowheads="1"/>
          </p:cNvSpPr>
          <p:nvPr/>
        </p:nvSpPr>
        <p:spPr bwMode="auto">
          <a:xfrm>
            <a:off x="6588125" y="2565400"/>
            <a:ext cx="1655763" cy="457200"/>
          </a:xfrm>
          <a:prstGeom prst="rect">
            <a:avLst/>
          </a:prstGeom>
          <a:noFill/>
          <a:ln w="9525">
            <a:noFill/>
            <a:miter lim="800000"/>
            <a:headEnd/>
            <a:tailEnd/>
          </a:ln>
        </p:spPr>
        <p:txBody>
          <a:bodyPr>
            <a:spAutoFit/>
          </a:bodyPr>
          <a:lstStyle/>
          <a:p>
            <a:pPr>
              <a:spcBef>
                <a:spcPct val="50000"/>
              </a:spcBef>
            </a:pPr>
            <a:r>
              <a:rPr lang="en-GB" sz="2400">
                <a:solidFill>
                  <a:srgbClr val="006600"/>
                </a:solidFill>
              </a:rPr>
              <a:t>Reasoning</a:t>
            </a:r>
          </a:p>
        </p:txBody>
      </p:sp>
      <p:sp>
        <p:nvSpPr>
          <p:cNvPr id="827401" name="Text Box 9"/>
          <p:cNvSpPr txBox="1">
            <a:spLocks noChangeArrowheads="1"/>
          </p:cNvSpPr>
          <p:nvPr/>
        </p:nvSpPr>
        <p:spPr bwMode="auto">
          <a:xfrm>
            <a:off x="1187450" y="4354513"/>
            <a:ext cx="1439863" cy="457200"/>
          </a:xfrm>
          <a:prstGeom prst="rect">
            <a:avLst/>
          </a:prstGeom>
          <a:noFill/>
          <a:ln w="9525">
            <a:noFill/>
            <a:miter lim="800000"/>
            <a:headEnd/>
            <a:tailEnd/>
          </a:ln>
        </p:spPr>
        <p:txBody>
          <a:bodyPr>
            <a:spAutoFit/>
          </a:bodyPr>
          <a:lstStyle/>
          <a:p>
            <a:pPr>
              <a:spcBef>
                <a:spcPct val="50000"/>
              </a:spcBef>
            </a:pPr>
            <a:r>
              <a:rPr lang="en-GB" sz="2400">
                <a:solidFill>
                  <a:srgbClr val="006600"/>
                </a:solidFill>
              </a:rPr>
              <a:t>Feeling</a:t>
            </a:r>
          </a:p>
        </p:txBody>
      </p:sp>
      <p:sp>
        <p:nvSpPr>
          <p:cNvPr id="827402" name="Text Box 10"/>
          <p:cNvSpPr txBox="1">
            <a:spLocks noChangeArrowheads="1"/>
          </p:cNvSpPr>
          <p:nvPr/>
        </p:nvSpPr>
        <p:spPr bwMode="auto">
          <a:xfrm>
            <a:off x="6659563" y="4365625"/>
            <a:ext cx="1657350" cy="457200"/>
          </a:xfrm>
          <a:prstGeom prst="rect">
            <a:avLst/>
          </a:prstGeom>
          <a:noFill/>
          <a:ln w="9525">
            <a:noFill/>
            <a:miter lim="800000"/>
            <a:headEnd/>
            <a:tailEnd/>
          </a:ln>
        </p:spPr>
        <p:txBody>
          <a:bodyPr>
            <a:spAutoFit/>
          </a:bodyPr>
          <a:lstStyle/>
          <a:p>
            <a:pPr>
              <a:spcBef>
                <a:spcPct val="50000"/>
              </a:spcBef>
            </a:pPr>
            <a:r>
              <a:rPr lang="en-GB" sz="2400">
                <a:solidFill>
                  <a:srgbClr val="006600"/>
                </a:solidFill>
              </a:rPr>
              <a:t>Behaviour</a:t>
            </a:r>
          </a:p>
        </p:txBody>
      </p:sp>
      <p:sp>
        <p:nvSpPr>
          <p:cNvPr id="827403" name="Text Box 11"/>
          <p:cNvSpPr txBox="1">
            <a:spLocks noChangeArrowheads="1"/>
          </p:cNvSpPr>
          <p:nvPr/>
        </p:nvSpPr>
        <p:spPr bwMode="auto">
          <a:xfrm>
            <a:off x="3995738" y="5661025"/>
            <a:ext cx="1368425" cy="457200"/>
          </a:xfrm>
          <a:prstGeom prst="rect">
            <a:avLst/>
          </a:prstGeom>
          <a:noFill/>
          <a:ln w="9525">
            <a:noFill/>
            <a:miter lim="800000"/>
            <a:headEnd/>
            <a:tailEnd/>
          </a:ln>
        </p:spPr>
        <p:txBody>
          <a:bodyPr>
            <a:spAutoFit/>
          </a:bodyPr>
          <a:lstStyle/>
          <a:p>
            <a:pPr>
              <a:spcBef>
                <a:spcPct val="50000"/>
              </a:spcBef>
            </a:pPr>
            <a:r>
              <a:rPr lang="en-GB" sz="2400">
                <a:solidFill>
                  <a:srgbClr val="006600"/>
                </a:solidFill>
              </a:rPr>
              <a:t>Sensory</a:t>
            </a:r>
          </a:p>
        </p:txBody>
      </p:sp>
      <p:sp>
        <p:nvSpPr>
          <p:cNvPr id="700427" name="Oval 12"/>
          <p:cNvSpPr>
            <a:spLocks noChangeArrowheads="1"/>
          </p:cNvSpPr>
          <p:nvPr/>
        </p:nvSpPr>
        <p:spPr bwMode="auto">
          <a:xfrm>
            <a:off x="2195513" y="2133600"/>
            <a:ext cx="4608512" cy="3382963"/>
          </a:xfrm>
          <a:prstGeom prst="ellipse">
            <a:avLst/>
          </a:prstGeom>
          <a:solidFill>
            <a:srgbClr val="FFFFCC"/>
          </a:solidFill>
          <a:ln w="9525">
            <a:solidFill>
              <a:schemeClr val="tx1"/>
            </a:solidFill>
            <a:round/>
            <a:headEnd/>
            <a:tailEnd/>
          </a:ln>
        </p:spPr>
        <p:txBody>
          <a:bodyPr wrap="none" anchor="ctr"/>
          <a:lstStyle/>
          <a:p>
            <a:pPr>
              <a:lnSpc>
                <a:spcPct val="90000"/>
              </a:lnSpc>
              <a:spcBef>
                <a:spcPct val="20000"/>
              </a:spcBef>
            </a:pPr>
            <a:endParaRPr lang="en-US"/>
          </a:p>
        </p:txBody>
      </p:sp>
      <p:sp>
        <p:nvSpPr>
          <p:cNvPr id="827405" name="Text Box 13"/>
          <p:cNvSpPr txBox="1">
            <a:spLocks noChangeArrowheads="1"/>
          </p:cNvSpPr>
          <p:nvPr/>
        </p:nvSpPr>
        <p:spPr bwMode="auto">
          <a:xfrm>
            <a:off x="2268538" y="3500438"/>
            <a:ext cx="1223962" cy="641350"/>
          </a:xfrm>
          <a:prstGeom prst="rect">
            <a:avLst/>
          </a:prstGeom>
          <a:noFill/>
          <a:ln w="9525">
            <a:noFill/>
            <a:miter lim="800000"/>
            <a:headEnd/>
            <a:tailEnd/>
          </a:ln>
        </p:spPr>
        <p:txBody>
          <a:bodyPr>
            <a:spAutoFit/>
          </a:bodyPr>
          <a:lstStyle/>
          <a:p>
            <a:pPr>
              <a:spcBef>
                <a:spcPct val="50000"/>
              </a:spcBef>
            </a:pPr>
            <a:r>
              <a:rPr lang="en-GB">
                <a:solidFill>
                  <a:srgbClr val="0000CC"/>
                </a:solidFill>
              </a:rPr>
              <a:t>Care for well-being</a:t>
            </a:r>
          </a:p>
        </p:txBody>
      </p:sp>
      <p:sp>
        <p:nvSpPr>
          <p:cNvPr id="827406" name="Text Box 14"/>
          <p:cNvSpPr txBox="1">
            <a:spLocks noChangeArrowheads="1"/>
          </p:cNvSpPr>
          <p:nvPr/>
        </p:nvSpPr>
        <p:spPr bwMode="auto">
          <a:xfrm>
            <a:off x="2627313" y="2781300"/>
            <a:ext cx="1368425" cy="366713"/>
          </a:xfrm>
          <a:prstGeom prst="rect">
            <a:avLst/>
          </a:prstGeom>
          <a:noFill/>
          <a:ln w="9525">
            <a:noFill/>
            <a:miter lim="800000"/>
            <a:headEnd/>
            <a:tailEnd/>
          </a:ln>
        </p:spPr>
        <p:txBody>
          <a:bodyPr>
            <a:spAutoFit/>
          </a:bodyPr>
          <a:lstStyle/>
          <a:p>
            <a:pPr>
              <a:spcBef>
                <a:spcPct val="50000"/>
              </a:spcBef>
            </a:pPr>
            <a:r>
              <a:rPr lang="en-GB">
                <a:solidFill>
                  <a:srgbClr val="0000CC"/>
                </a:solidFill>
              </a:rPr>
              <a:t>Sensitivity</a:t>
            </a:r>
          </a:p>
        </p:txBody>
      </p:sp>
      <p:sp>
        <p:nvSpPr>
          <p:cNvPr id="827407" name="Text Box 15"/>
          <p:cNvSpPr txBox="1">
            <a:spLocks noChangeArrowheads="1"/>
          </p:cNvSpPr>
          <p:nvPr/>
        </p:nvSpPr>
        <p:spPr bwMode="auto">
          <a:xfrm>
            <a:off x="5003800" y="2708275"/>
            <a:ext cx="1512888" cy="366713"/>
          </a:xfrm>
          <a:prstGeom prst="rect">
            <a:avLst/>
          </a:prstGeom>
          <a:noFill/>
          <a:ln w="9525">
            <a:noFill/>
            <a:miter lim="800000"/>
            <a:headEnd/>
            <a:tailEnd/>
          </a:ln>
        </p:spPr>
        <p:txBody>
          <a:bodyPr>
            <a:spAutoFit/>
          </a:bodyPr>
          <a:lstStyle/>
          <a:p>
            <a:pPr>
              <a:spcBef>
                <a:spcPct val="50000"/>
              </a:spcBef>
            </a:pPr>
            <a:r>
              <a:rPr lang="en-GB">
                <a:solidFill>
                  <a:srgbClr val="0000CC"/>
                </a:solidFill>
              </a:rPr>
              <a:t>Sympathy</a:t>
            </a:r>
          </a:p>
        </p:txBody>
      </p:sp>
      <p:sp>
        <p:nvSpPr>
          <p:cNvPr id="827408" name="Text Box 16"/>
          <p:cNvSpPr txBox="1">
            <a:spLocks noChangeArrowheads="1"/>
          </p:cNvSpPr>
          <p:nvPr/>
        </p:nvSpPr>
        <p:spPr bwMode="auto">
          <a:xfrm>
            <a:off x="5508625" y="3357563"/>
            <a:ext cx="1223963" cy="641350"/>
          </a:xfrm>
          <a:prstGeom prst="rect">
            <a:avLst/>
          </a:prstGeom>
          <a:noFill/>
          <a:ln w="9525">
            <a:noFill/>
            <a:miter lim="800000"/>
            <a:headEnd/>
            <a:tailEnd/>
          </a:ln>
        </p:spPr>
        <p:txBody>
          <a:bodyPr>
            <a:spAutoFit/>
          </a:bodyPr>
          <a:lstStyle/>
          <a:p>
            <a:pPr>
              <a:spcBef>
                <a:spcPct val="50000"/>
              </a:spcBef>
            </a:pPr>
            <a:r>
              <a:rPr lang="en-GB">
                <a:solidFill>
                  <a:srgbClr val="0000CC"/>
                </a:solidFill>
              </a:rPr>
              <a:t>Distress tolerance</a:t>
            </a:r>
          </a:p>
        </p:txBody>
      </p:sp>
      <p:sp>
        <p:nvSpPr>
          <p:cNvPr id="827409" name="Text Box 17"/>
          <p:cNvSpPr txBox="1">
            <a:spLocks noChangeArrowheads="1"/>
          </p:cNvSpPr>
          <p:nvPr/>
        </p:nvSpPr>
        <p:spPr bwMode="auto">
          <a:xfrm>
            <a:off x="5148263" y="4437063"/>
            <a:ext cx="1295400" cy="366712"/>
          </a:xfrm>
          <a:prstGeom prst="rect">
            <a:avLst/>
          </a:prstGeom>
          <a:noFill/>
          <a:ln w="9525">
            <a:noFill/>
            <a:miter lim="800000"/>
            <a:headEnd/>
            <a:tailEnd/>
          </a:ln>
        </p:spPr>
        <p:txBody>
          <a:bodyPr>
            <a:spAutoFit/>
          </a:bodyPr>
          <a:lstStyle/>
          <a:p>
            <a:pPr>
              <a:spcBef>
                <a:spcPct val="50000"/>
              </a:spcBef>
            </a:pPr>
            <a:r>
              <a:rPr lang="en-GB">
                <a:solidFill>
                  <a:srgbClr val="0000CC"/>
                </a:solidFill>
              </a:rPr>
              <a:t>Empathy</a:t>
            </a:r>
          </a:p>
        </p:txBody>
      </p:sp>
      <p:sp>
        <p:nvSpPr>
          <p:cNvPr id="700433" name="Text Box 18"/>
          <p:cNvSpPr txBox="1">
            <a:spLocks noChangeArrowheads="1"/>
          </p:cNvSpPr>
          <p:nvPr/>
        </p:nvSpPr>
        <p:spPr bwMode="auto">
          <a:xfrm>
            <a:off x="3059113" y="4365625"/>
            <a:ext cx="1152525" cy="519113"/>
          </a:xfrm>
          <a:prstGeom prst="rect">
            <a:avLst/>
          </a:prstGeom>
          <a:noFill/>
          <a:ln w="9525">
            <a:noFill/>
            <a:miter lim="800000"/>
            <a:headEnd/>
            <a:tailEnd/>
          </a:ln>
        </p:spPr>
        <p:txBody>
          <a:bodyPr>
            <a:spAutoFit/>
          </a:bodyPr>
          <a:lstStyle/>
          <a:p>
            <a:pPr>
              <a:spcBef>
                <a:spcPct val="50000"/>
              </a:spcBef>
            </a:pPr>
            <a:endParaRPr lang="en-US" sz="2800">
              <a:solidFill>
                <a:schemeClr val="tx1"/>
              </a:solidFill>
            </a:endParaRPr>
          </a:p>
        </p:txBody>
      </p:sp>
      <p:sp>
        <p:nvSpPr>
          <p:cNvPr id="827411" name="Text Box 19"/>
          <p:cNvSpPr txBox="1">
            <a:spLocks noChangeArrowheads="1"/>
          </p:cNvSpPr>
          <p:nvPr/>
        </p:nvSpPr>
        <p:spPr bwMode="auto">
          <a:xfrm>
            <a:off x="2700338" y="4508500"/>
            <a:ext cx="1943100" cy="366713"/>
          </a:xfrm>
          <a:prstGeom prst="rect">
            <a:avLst/>
          </a:prstGeom>
          <a:noFill/>
          <a:ln w="9525">
            <a:noFill/>
            <a:miter lim="800000"/>
            <a:headEnd/>
            <a:tailEnd/>
          </a:ln>
        </p:spPr>
        <p:txBody>
          <a:bodyPr>
            <a:spAutoFit/>
          </a:bodyPr>
          <a:lstStyle/>
          <a:p>
            <a:pPr>
              <a:spcBef>
                <a:spcPct val="50000"/>
              </a:spcBef>
            </a:pPr>
            <a:r>
              <a:rPr lang="en-GB">
                <a:solidFill>
                  <a:srgbClr val="0000CC"/>
                </a:solidFill>
              </a:rPr>
              <a:t>Non-Judgement</a:t>
            </a:r>
          </a:p>
        </p:txBody>
      </p:sp>
      <p:sp>
        <p:nvSpPr>
          <p:cNvPr id="700435" name="Oval 20"/>
          <p:cNvSpPr>
            <a:spLocks noChangeArrowheads="1"/>
          </p:cNvSpPr>
          <p:nvPr/>
        </p:nvSpPr>
        <p:spPr bwMode="auto">
          <a:xfrm>
            <a:off x="3563938" y="3141663"/>
            <a:ext cx="1871662" cy="1223962"/>
          </a:xfrm>
          <a:prstGeom prst="ellipse">
            <a:avLst/>
          </a:prstGeom>
          <a:solidFill>
            <a:srgbClr val="FFFFFF"/>
          </a:solidFill>
          <a:ln w="9525">
            <a:solidFill>
              <a:schemeClr val="tx1"/>
            </a:solidFill>
            <a:round/>
            <a:headEnd/>
            <a:tailEnd/>
          </a:ln>
        </p:spPr>
        <p:txBody>
          <a:bodyPr wrap="none" anchor="ctr"/>
          <a:lstStyle/>
          <a:p>
            <a:pPr>
              <a:lnSpc>
                <a:spcPct val="90000"/>
              </a:lnSpc>
              <a:spcBef>
                <a:spcPct val="20000"/>
              </a:spcBef>
            </a:pPr>
            <a:endParaRPr lang="en-US"/>
          </a:p>
        </p:txBody>
      </p:sp>
      <p:sp>
        <p:nvSpPr>
          <p:cNvPr id="827413" name="Text Box 21"/>
          <p:cNvSpPr txBox="1">
            <a:spLocks noChangeArrowheads="1"/>
          </p:cNvSpPr>
          <p:nvPr/>
        </p:nvSpPr>
        <p:spPr bwMode="auto">
          <a:xfrm>
            <a:off x="3635375" y="3429000"/>
            <a:ext cx="1873250" cy="457200"/>
          </a:xfrm>
          <a:prstGeom prst="rect">
            <a:avLst/>
          </a:prstGeom>
          <a:noFill/>
          <a:ln w="9525">
            <a:noFill/>
            <a:miter lim="800000"/>
            <a:headEnd/>
            <a:tailEnd/>
          </a:ln>
          <a:effectLst/>
        </p:spPr>
        <p:txBody>
          <a:bodyPr>
            <a:spAutoFit/>
          </a:bodyPr>
          <a:lstStyle/>
          <a:p>
            <a:pPr>
              <a:spcBef>
                <a:spcPct val="50000"/>
              </a:spcBef>
              <a:defRPr/>
            </a:pPr>
            <a:r>
              <a:rPr lang="en-GB" sz="2400" i="1">
                <a:solidFill>
                  <a:srgbClr val="FF33CC"/>
                </a:solidFill>
                <a:effectLst>
                  <a:outerShdw blurRad="38100" dist="38100" dir="2700000" algn="tl">
                    <a:srgbClr val="000000"/>
                  </a:outerShdw>
                </a:effectLst>
                <a:cs typeface="+mn-cs"/>
              </a:rPr>
              <a:t>Compassion</a:t>
            </a:r>
          </a:p>
        </p:txBody>
      </p:sp>
      <p:sp>
        <p:nvSpPr>
          <p:cNvPr id="827414" name="Text Box 22"/>
          <p:cNvSpPr txBox="1">
            <a:spLocks noChangeArrowheads="1"/>
          </p:cNvSpPr>
          <p:nvPr/>
        </p:nvSpPr>
        <p:spPr bwMode="auto">
          <a:xfrm>
            <a:off x="3563938" y="2349500"/>
            <a:ext cx="2087562" cy="339725"/>
          </a:xfrm>
          <a:prstGeom prst="rect">
            <a:avLst/>
          </a:prstGeom>
          <a:noFill/>
          <a:ln w="9525">
            <a:noFill/>
            <a:miter lim="800000"/>
            <a:headEnd/>
            <a:tailEnd/>
          </a:ln>
        </p:spPr>
        <p:txBody>
          <a:bodyPr>
            <a:spAutoFit/>
          </a:bodyPr>
          <a:lstStyle/>
          <a:p>
            <a:pPr marL="342900" indent="-342900">
              <a:lnSpc>
                <a:spcPct val="90000"/>
              </a:lnSpc>
              <a:spcBef>
                <a:spcPct val="50000"/>
              </a:spcBef>
            </a:pPr>
            <a:r>
              <a:rPr lang="en-GB" i="1">
                <a:solidFill>
                  <a:srgbClr val="0000CC"/>
                </a:solidFill>
                <a:latin typeface="Imprint MT Shadow" pitchFamily="82" charset="0"/>
              </a:rPr>
              <a:t>ATTRIBUTES</a:t>
            </a:r>
          </a:p>
        </p:txBody>
      </p:sp>
      <p:sp>
        <p:nvSpPr>
          <p:cNvPr id="700438" name="Text Box 23"/>
          <p:cNvSpPr txBox="1">
            <a:spLocks noChangeArrowheads="1"/>
          </p:cNvSpPr>
          <p:nvPr/>
        </p:nvSpPr>
        <p:spPr bwMode="auto">
          <a:xfrm>
            <a:off x="3419475" y="1268413"/>
            <a:ext cx="2736850" cy="339725"/>
          </a:xfrm>
          <a:prstGeom prst="rect">
            <a:avLst/>
          </a:prstGeom>
          <a:noFill/>
          <a:ln w="9525">
            <a:noFill/>
            <a:miter lim="800000"/>
            <a:headEnd/>
            <a:tailEnd/>
          </a:ln>
        </p:spPr>
        <p:txBody>
          <a:bodyPr>
            <a:spAutoFit/>
          </a:bodyPr>
          <a:lstStyle/>
          <a:p>
            <a:pPr marL="342900" indent="-342900">
              <a:lnSpc>
                <a:spcPct val="90000"/>
              </a:lnSpc>
              <a:spcBef>
                <a:spcPct val="50000"/>
              </a:spcBef>
            </a:pPr>
            <a:r>
              <a:rPr lang="en-GB" i="1">
                <a:solidFill>
                  <a:srgbClr val="006600"/>
                </a:solidFill>
                <a:latin typeface="Imprint MT Shadow" pitchFamily="82" charset="0"/>
              </a:rPr>
              <a:t>SKILLS -TRAINING</a:t>
            </a:r>
          </a:p>
        </p:txBody>
      </p:sp>
      <p:sp>
        <p:nvSpPr>
          <p:cNvPr id="827416" name="Text Box 24"/>
          <p:cNvSpPr txBox="1">
            <a:spLocks noChangeArrowheads="1"/>
          </p:cNvSpPr>
          <p:nvPr/>
        </p:nvSpPr>
        <p:spPr bwMode="auto">
          <a:xfrm>
            <a:off x="468313" y="1474788"/>
            <a:ext cx="1511300" cy="420687"/>
          </a:xfrm>
          <a:prstGeom prst="rect">
            <a:avLst/>
          </a:prstGeom>
          <a:noFill/>
          <a:ln w="9525">
            <a:noFill/>
            <a:miter lim="800000"/>
            <a:headEnd/>
            <a:tailEnd/>
          </a:ln>
          <a:effectLst/>
        </p:spPr>
        <p:txBody>
          <a:bodyPr>
            <a:spAutoFit/>
          </a:bodyPr>
          <a:lstStyle/>
          <a:p>
            <a:pPr marL="342900" indent="-342900">
              <a:lnSpc>
                <a:spcPct val="90000"/>
              </a:lnSpc>
              <a:spcBef>
                <a:spcPct val="50000"/>
              </a:spcBef>
              <a:defRPr/>
            </a:pPr>
            <a:r>
              <a:rPr lang="en-GB" sz="2400">
                <a:effectLst>
                  <a:outerShdw blurRad="38100" dist="38100" dir="2700000" algn="tl">
                    <a:srgbClr val="000000"/>
                  </a:outerShdw>
                </a:effectLst>
                <a:cs typeface="+mn-cs"/>
              </a:rPr>
              <a:t>Warmth</a:t>
            </a:r>
          </a:p>
        </p:txBody>
      </p:sp>
      <p:sp>
        <p:nvSpPr>
          <p:cNvPr id="827417" name="Text Box 25"/>
          <p:cNvSpPr txBox="1">
            <a:spLocks noChangeArrowheads="1"/>
          </p:cNvSpPr>
          <p:nvPr/>
        </p:nvSpPr>
        <p:spPr bwMode="auto">
          <a:xfrm>
            <a:off x="250825" y="6083300"/>
            <a:ext cx="1441450" cy="420688"/>
          </a:xfrm>
          <a:prstGeom prst="rect">
            <a:avLst/>
          </a:prstGeom>
          <a:noFill/>
          <a:ln w="9525">
            <a:noFill/>
            <a:miter lim="800000"/>
            <a:headEnd/>
            <a:tailEnd/>
          </a:ln>
          <a:effectLst/>
        </p:spPr>
        <p:txBody>
          <a:bodyPr>
            <a:spAutoFit/>
          </a:bodyPr>
          <a:lstStyle/>
          <a:p>
            <a:pPr marL="342900" indent="-342900">
              <a:lnSpc>
                <a:spcPct val="90000"/>
              </a:lnSpc>
              <a:spcBef>
                <a:spcPct val="50000"/>
              </a:spcBef>
              <a:defRPr/>
            </a:pPr>
            <a:r>
              <a:rPr lang="en-GB" sz="2400">
                <a:effectLst>
                  <a:outerShdw blurRad="38100" dist="38100" dir="2700000" algn="tl">
                    <a:srgbClr val="000000"/>
                  </a:outerShdw>
                </a:effectLst>
                <a:cs typeface="+mn-cs"/>
              </a:rPr>
              <a:t>Warmth</a:t>
            </a:r>
          </a:p>
        </p:txBody>
      </p:sp>
      <p:sp>
        <p:nvSpPr>
          <p:cNvPr id="827418" name="Text Box 26"/>
          <p:cNvSpPr txBox="1">
            <a:spLocks noChangeArrowheads="1"/>
          </p:cNvSpPr>
          <p:nvPr/>
        </p:nvSpPr>
        <p:spPr bwMode="auto">
          <a:xfrm>
            <a:off x="7308850" y="1330325"/>
            <a:ext cx="1439863" cy="420688"/>
          </a:xfrm>
          <a:prstGeom prst="rect">
            <a:avLst/>
          </a:prstGeom>
          <a:noFill/>
          <a:ln w="9525">
            <a:noFill/>
            <a:miter lim="800000"/>
            <a:headEnd/>
            <a:tailEnd/>
          </a:ln>
          <a:effectLst/>
        </p:spPr>
        <p:txBody>
          <a:bodyPr>
            <a:spAutoFit/>
          </a:bodyPr>
          <a:lstStyle/>
          <a:p>
            <a:pPr marL="342900" indent="-342900">
              <a:lnSpc>
                <a:spcPct val="90000"/>
              </a:lnSpc>
              <a:spcBef>
                <a:spcPct val="50000"/>
              </a:spcBef>
              <a:defRPr/>
            </a:pPr>
            <a:r>
              <a:rPr lang="en-GB" sz="2400">
                <a:effectLst>
                  <a:outerShdw blurRad="38100" dist="38100" dir="2700000" algn="tl">
                    <a:srgbClr val="000000"/>
                  </a:outerShdw>
                </a:effectLst>
                <a:cs typeface="+mn-cs"/>
              </a:rPr>
              <a:t>Warmth</a:t>
            </a:r>
          </a:p>
        </p:txBody>
      </p:sp>
      <p:sp>
        <p:nvSpPr>
          <p:cNvPr id="827419" name="Text Box 27"/>
          <p:cNvSpPr txBox="1">
            <a:spLocks noChangeArrowheads="1"/>
          </p:cNvSpPr>
          <p:nvPr/>
        </p:nvSpPr>
        <p:spPr bwMode="auto">
          <a:xfrm>
            <a:off x="7235825" y="6154738"/>
            <a:ext cx="1908175" cy="420687"/>
          </a:xfrm>
          <a:prstGeom prst="rect">
            <a:avLst/>
          </a:prstGeom>
          <a:noFill/>
          <a:ln w="9525">
            <a:noFill/>
            <a:miter lim="800000"/>
            <a:headEnd/>
            <a:tailEnd/>
          </a:ln>
          <a:effectLst/>
        </p:spPr>
        <p:txBody>
          <a:bodyPr>
            <a:spAutoFit/>
          </a:bodyPr>
          <a:lstStyle/>
          <a:p>
            <a:pPr marL="342900" indent="-342900">
              <a:lnSpc>
                <a:spcPct val="90000"/>
              </a:lnSpc>
              <a:spcBef>
                <a:spcPct val="50000"/>
              </a:spcBef>
              <a:defRPr/>
            </a:pPr>
            <a:r>
              <a:rPr lang="en-GB" sz="2400">
                <a:effectLst>
                  <a:outerShdw blurRad="38100" dist="38100" dir="2700000" algn="tl">
                    <a:srgbClr val="000000"/>
                  </a:outerShdw>
                </a:effectLst>
                <a:cs typeface="+mn-cs"/>
              </a:rPr>
              <a:t>Warmth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7413">
                                            <p:txEl>
                                              <p:pRg st="0" end="0"/>
                                            </p:txEl>
                                          </p:spTgt>
                                        </p:tgtEl>
                                        <p:attrNameLst>
                                          <p:attrName>style.visibility</p:attrName>
                                        </p:attrNameLst>
                                      </p:cBhvr>
                                      <p:to>
                                        <p:strVal val="visible"/>
                                      </p:to>
                                    </p:set>
                                    <p:anim calcmode="lin" valueType="num">
                                      <p:cBhvr additive="base">
                                        <p:cTn id="7" dur="500" fill="hold"/>
                                        <p:tgtEl>
                                          <p:spTgt spid="8274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74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7406"/>
                                        </p:tgtEl>
                                        <p:attrNameLst>
                                          <p:attrName>style.visibility</p:attrName>
                                        </p:attrNameLst>
                                      </p:cBhvr>
                                      <p:to>
                                        <p:strVal val="visible"/>
                                      </p:to>
                                    </p:set>
                                    <p:anim calcmode="lin" valueType="num">
                                      <p:cBhvr additive="base">
                                        <p:cTn id="13" dur="500" fill="hold"/>
                                        <p:tgtEl>
                                          <p:spTgt spid="827406"/>
                                        </p:tgtEl>
                                        <p:attrNameLst>
                                          <p:attrName>ppt_x</p:attrName>
                                        </p:attrNameLst>
                                      </p:cBhvr>
                                      <p:tavLst>
                                        <p:tav tm="0">
                                          <p:val>
                                            <p:strVal val="#ppt_x"/>
                                          </p:val>
                                        </p:tav>
                                        <p:tav tm="100000">
                                          <p:val>
                                            <p:strVal val="#ppt_x"/>
                                          </p:val>
                                        </p:tav>
                                      </p:tavLst>
                                    </p:anim>
                                    <p:anim calcmode="lin" valueType="num">
                                      <p:cBhvr additive="base">
                                        <p:cTn id="14" dur="500" fill="hold"/>
                                        <p:tgtEl>
                                          <p:spTgt spid="82740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27414"/>
                                        </p:tgtEl>
                                        <p:attrNameLst>
                                          <p:attrName>style.visibility</p:attrName>
                                        </p:attrNameLst>
                                      </p:cBhvr>
                                      <p:to>
                                        <p:strVal val="visible"/>
                                      </p:to>
                                    </p:set>
                                    <p:anim calcmode="lin" valueType="num">
                                      <p:cBhvr additive="base">
                                        <p:cTn id="17" dur="500" fill="hold"/>
                                        <p:tgtEl>
                                          <p:spTgt spid="827414"/>
                                        </p:tgtEl>
                                        <p:attrNameLst>
                                          <p:attrName>ppt_x</p:attrName>
                                        </p:attrNameLst>
                                      </p:cBhvr>
                                      <p:tavLst>
                                        <p:tav tm="0">
                                          <p:val>
                                            <p:strVal val="#ppt_x"/>
                                          </p:val>
                                        </p:tav>
                                        <p:tav tm="100000">
                                          <p:val>
                                            <p:strVal val="#ppt_x"/>
                                          </p:val>
                                        </p:tav>
                                      </p:tavLst>
                                    </p:anim>
                                    <p:anim calcmode="lin" valueType="num">
                                      <p:cBhvr additive="base">
                                        <p:cTn id="18" dur="500" fill="hold"/>
                                        <p:tgtEl>
                                          <p:spTgt spid="8274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27407"/>
                                        </p:tgtEl>
                                        <p:attrNameLst>
                                          <p:attrName>style.visibility</p:attrName>
                                        </p:attrNameLst>
                                      </p:cBhvr>
                                      <p:to>
                                        <p:strVal val="visible"/>
                                      </p:to>
                                    </p:set>
                                    <p:anim calcmode="lin" valueType="num">
                                      <p:cBhvr additive="base">
                                        <p:cTn id="21" dur="500" fill="hold"/>
                                        <p:tgtEl>
                                          <p:spTgt spid="827407"/>
                                        </p:tgtEl>
                                        <p:attrNameLst>
                                          <p:attrName>ppt_x</p:attrName>
                                        </p:attrNameLst>
                                      </p:cBhvr>
                                      <p:tavLst>
                                        <p:tav tm="0">
                                          <p:val>
                                            <p:strVal val="#ppt_x"/>
                                          </p:val>
                                        </p:tav>
                                        <p:tav tm="100000">
                                          <p:val>
                                            <p:strVal val="#ppt_x"/>
                                          </p:val>
                                        </p:tav>
                                      </p:tavLst>
                                    </p:anim>
                                    <p:anim calcmode="lin" valueType="num">
                                      <p:cBhvr additive="base">
                                        <p:cTn id="22" dur="500" fill="hold"/>
                                        <p:tgtEl>
                                          <p:spTgt spid="82740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27408"/>
                                        </p:tgtEl>
                                        <p:attrNameLst>
                                          <p:attrName>style.visibility</p:attrName>
                                        </p:attrNameLst>
                                      </p:cBhvr>
                                      <p:to>
                                        <p:strVal val="visible"/>
                                      </p:to>
                                    </p:set>
                                    <p:anim calcmode="lin" valueType="num">
                                      <p:cBhvr additive="base">
                                        <p:cTn id="25" dur="500" fill="hold"/>
                                        <p:tgtEl>
                                          <p:spTgt spid="827408"/>
                                        </p:tgtEl>
                                        <p:attrNameLst>
                                          <p:attrName>ppt_x</p:attrName>
                                        </p:attrNameLst>
                                      </p:cBhvr>
                                      <p:tavLst>
                                        <p:tav tm="0">
                                          <p:val>
                                            <p:strVal val="#ppt_x"/>
                                          </p:val>
                                        </p:tav>
                                        <p:tav tm="100000">
                                          <p:val>
                                            <p:strVal val="#ppt_x"/>
                                          </p:val>
                                        </p:tav>
                                      </p:tavLst>
                                    </p:anim>
                                    <p:anim calcmode="lin" valueType="num">
                                      <p:cBhvr additive="base">
                                        <p:cTn id="26" dur="500" fill="hold"/>
                                        <p:tgtEl>
                                          <p:spTgt spid="82740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27409"/>
                                        </p:tgtEl>
                                        <p:attrNameLst>
                                          <p:attrName>style.visibility</p:attrName>
                                        </p:attrNameLst>
                                      </p:cBhvr>
                                      <p:to>
                                        <p:strVal val="visible"/>
                                      </p:to>
                                    </p:set>
                                    <p:anim calcmode="lin" valueType="num">
                                      <p:cBhvr additive="base">
                                        <p:cTn id="29" dur="500" fill="hold"/>
                                        <p:tgtEl>
                                          <p:spTgt spid="827409"/>
                                        </p:tgtEl>
                                        <p:attrNameLst>
                                          <p:attrName>ppt_x</p:attrName>
                                        </p:attrNameLst>
                                      </p:cBhvr>
                                      <p:tavLst>
                                        <p:tav tm="0">
                                          <p:val>
                                            <p:strVal val="#ppt_x"/>
                                          </p:val>
                                        </p:tav>
                                        <p:tav tm="100000">
                                          <p:val>
                                            <p:strVal val="#ppt_x"/>
                                          </p:val>
                                        </p:tav>
                                      </p:tavLst>
                                    </p:anim>
                                    <p:anim calcmode="lin" valueType="num">
                                      <p:cBhvr additive="base">
                                        <p:cTn id="30" dur="500" fill="hold"/>
                                        <p:tgtEl>
                                          <p:spTgt spid="82740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27405"/>
                                        </p:tgtEl>
                                        <p:attrNameLst>
                                          <p:attrName>style.visibility</p:attrName>
                                        </p:attrNameLst>
                                      </p:cBhvr>
                                      <p:to>
                                        <p:strVal val="visible"/>
                                      </p:to>
                                    </p:set>
                                    <p:anim calcmode="lin" valueType="num">
                                      <p:cBhvr additive="base">
                                        <p:cTn id="33" dur="500" fill="hold"/>
                                        <p:tgtEl>
                                          <p:spTgt spid="827405"/>
                                        </p:tgtEl>
                                        <p:attrNameLst>
                                          <p:attrName>ppt_x</p:attrName>
                                        </p:attrNameLst>
                                      </p:cBhvr>
                                      <p:tavLst>
                                        <p:tav tm="0">
                                          <p:val>
                                            <p:strVal val="#ppt_x"/>
                                          </p:val>
                                        </p:tav>
                                        <p:tav tm="100000">
                                          <p:val>
                                            <p:strVal val="#ppt_x"/>
                                          </p:val>
                                        </p:tav>
                                      </p:tavLst>
                                    </p:anim>
                                    <p:anim calcmode="lin" valueType="num">
                                      <p:cBhvr additive="base">
                                        <p:cTn id="34" dur="500" fill="hold"/>
                                        <p:tgtEl>
                                          <p:spTgt spid="82740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27411"/>
                                        </p:tgtEl>
                                        <p:attrNameLst>
                                          <p:attrName>style.visibility</p:attrName>
                                        </p:attrNameLst>
                                      </p:cBhvr>
                                      <p:to>
                                        <p:strVal val="visible"/>
                                      </p:to>
                                    </p:set>
                                    <p:anim calcmode="lin" valueType="num">
                                      <p:cBhvr additive="base">
                                        <p:cTn id="37" dur="500" fill="hold"/>
                                        <p:tgtEl>
                                          <p:spTgt spid="827411"/>
                                        </p:tgtEl>
                                        <p:attrNameLst>
                                          <p:attrName>ppt_x</p:attrName>
                                        </p:attrNameLst>
                                      </p:cBhvr>
                                      <p:tavLst>
                                        <p:tav tm="0">
                                          <p:val>
                                            <p:strVal val="#ppt_x"/>
                                          </p:val>
                                        </p:tav>
                                        <p:tav tm="100000">
                                          <p:val>
                                            <p:strVal val="#ppt_x"/>
                                          </p:val>
                                        </p:tav>
                                      </p:tavLst>
                                    </p:anim>
                                    <p:anim calcmode="lin" valueType="num">
                                      <p:cBhvr additive="base">
                                        <p:cTn id="38" dur="500" fill="hold"/>
                                        <p:tgtEl>
                                          <p:spTgt spid="82741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27416"/>
                                        </p:tgtEl>
                                        <p:attrNameLst>
                                          <p:attrName>style.visibility</p:attrName>
                                        </p:attrNameLst>
                                      </p:cBhvr>
                                      <p:to>
                                        <p:strVal val="visible"/>
                                      </p:to>
                                    </p:set>
                                    <p:anim calcmode="lin" valueType="num">
                                      <p:cBhvr additive="base">
                                        <p:cTn id="43" dur="500" fill="hold"/>
                                        <p:tgtEl>
                                          <p:spTgt spid="827416"/>
                                        </p:tgtEl>
                                        <p:attrNameLst>
                                          <p:attrName>ppt_x</p:attrName>
                                        </p:attrNameLst>
                                      </p:cBhvr>
                                      <p:tavLst>
                                        <p:tav tm="0">
                                          <p:val>
                                            <p:strVal val="#ppt_x"/>
                                          </p:val>
                                        </p:tav>
                                        <p:tav tm="100000">
                                          <p:val>
                                            <p:strVal val="#ppt_x"/>
                                          </p:val>
                                        </p:tav>
                                      </p:tavLst>
                                    </p:anim>
                                    <p:anim calcmode="lin" valueType="num">
                                      <p:cBhvr additive="base">
                                        <p:cTn id="44" dur="500" fill="hold"/>
                                        <p:tgtEl>
                                          <p:spTgt spid="8274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27418"/>
                                        </p:tgtEl>
                                        <p:attrNameLst>
                                          <p:attrName>style.visibility</p:attrName>
                                        </p:attrNameLst>
                                      </p:cBhvr>
                                      <p:to>
                                        <p:strVal val="visible"/>
                                      </p:to>
                                    </p:set>
                                    <p:anim calcmode="lin" valueType="num">
                                      <p:cBhvr additive="base">
                                        <p:cTn id="47" dur="500" fill="hold"/>
                                        <p:tgtEl>
                                          <p:spTgt spid="827418"/>
                                        </p:tgtEl>
                                        <p:attrNameLst>
                                          <p:attrName>ppt_x</p:attrName>
                                        </p:attrNameLst>
                                      </p:cBhvr>
                                      <p:tavLst>
                                        <p:tav tm="0">
                                          <p:val>
                                            <p:strVal val="#ppt_x"/>
                                          </p:val>
                                        </p:tav>
                                        <p:tav tm="100000">
                                          <p:val>
                                            <p:strVal val="#ppt_x"/>
                                          </p:val>
                                        </p:tav>
                                      </p:tavLst>
                                    </p:anim>
                                    <p:anim calcmode="lin" valueType="num">
                                      <p:cBhvr additive="base">
                                        <p:cTn id="48" dur="500" fill="hold"/>
                                        <p:tgtEl>
                                          <p:spTgt spid="8274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27419"/>
                                        </p:tgtEl>
                                        <p:attrNameLst>
                                          <p:attrName>style.visibility</p:attrName>
                                        </p:attrNameLst>
                                      </p:cBhvr>
                                      <p:to>
                                        <p:strVal val="visible"/>
                                      </p:to>
                                    </p:set>
                                    <p:anim calcmode="lin" valueType="num">
                                      <p:cBhvr additive="base">
                                        <p:cTn id="51" dur="500" fill="hold"/>
                                        <p:tgtEl>
                                          <p:spTgt spid="827419"/>
                                        </p:tgtEl>
                                        <p:attrNameLst>
                                          <p:attrName>ppt_x</p:attrName>
                                        </p:attrNameLst>
                                      </p:cBhvr>
                                      <p:tavLst>
                                        <p:tav tm="0">
                                          <p:val>
                                            <p:strVal val="#ppt_x"/>
                                          </p:val>
                                        </p:tav>
                                        <p:tav tm="100000">
                                          <p:val>
                                            <p:strVal val="#ppt_x"/>
                                          </p:val>
                                        </p:tav>
                                      </p:tavLst>
                                    </p:anim>
                                    <p:anim calcmode="lin" valueType="num">
                                      <p:cBhvr additive="base">
                                        <p:cTn id="52" dur="500" fill="hold"/>
                                        <p:tgtEl>
                                          <p:spTgt spid="8274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27417"/>
                                        </p:tgtEl>
                                        <p:attrNameLst>
                                          <p:attrName>style.visibility</p:attrName>
                                        </p:attrNameLst>
                                      </p:cBhvr>
                                      <p:to>
                                        <p:strVal val="visible"/>
                                      </p:to>
                                    </p:set>
                                    <p:anim calcmode="lin" valueType="num">
                                      <p:cBhvr additive="base">
                                        <p:cTn id="55" dur="500" fill="hold"/>
                                        <p:tgtEl>
                                          <p:spTgt spid="827417"/>
                                        </p:tgtEl>
                                        <p:attrNameLst>
                                          <p:attrName>ppt_x</p:attrName>
                                        </p:attrNameLst>
                                      </p:cBhvr>
                                      <p:tavLst>
                                        <p:tav tm="0">
                                          <p:val>
                                            <p:strVal val="#ppt_x"/>
                                          </p:val>
                                        </p:tav>
                                        <p:tav tm="100000">
                                          <p:val>
                                            <p:strVal val="#ppt_x"/>
                                          </p:val>
                                        </p:tav>
                                      </p:tavLst>
                                    </p:anim>
                                    <p:anim calcmode="lin" valueType="num">
                                      <p:cBhvr additive="base">
                                        <p:cTn id="56" dur="500" fill="hold"/>
                                        <p:tgtEl>
                                          <p:spTgt spid="8274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27398">
                                            <p:txEl>
                                              <p:pRg st="0" end="0"/>
                                            </p:txEl>
                                          </p:spTgt>
                                        </p:tgtEl>
                                        <p:attrNameLst>
                                          <p:attrName>style.visibility</p:attrName>
                                        </p:attrNameLst>
                                      </p:cBhvr>
                                      <p:to>
                                        <p:strVal val="visible"/>
                                      </p:to>
                                    </p:set>
                                    <p:animEffect transition="in" filter="fade">
                                      <p:cBhvr>
                                        <p:cTn id="61" dur="2000"/>
                                        <p:tgtEl>
                                          <p:spTgt spid="827398">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827400">
                                            <p:txEl>
                                              <p:pRg st="0" end="0"/>
                                            </p:txEl>
                                          </p:spTgt>
                                        </p:tgtEl>
                                        <p:attrNameLst>
                                          <p:attrName>style.visibility</p:attrName>
                                        </p:attrNameLst>
                                      </p:cBhvr>
                                      <p:to>
                                        <p:strVal val="visible"/>
                                      </p:to>
                                    </p:set>
                                    <p:animEffect transition="in" filter="fade">
                                      <p:cBhvr>
                                        <p:cTn id="66" dur="2000"/>
                                        <p:tgtEl>
                                          <p:spTgt spid="827400">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827401">
                                            <p:txEl>
                                              <p:pRg st="0" end="0"/>
                                            </p:txEl>
                                          </p:spTgt>
                                        </p:tgtEl>
                                        <p:attrNameLst>
                                          <p:attrName>style.visibility</p:attrName>
                                        </p:attrNameLst>
                                      </p:cBhvr>
                                      <p:to>
                                        <p:strVal val="visible"/>
                                      </p:to>
                                    </p:set>
                                    <p:animEffect transition="in" filter="fade">
                                      <p:cBhvr>
                                        <p:cTn id="71" dur="2000"/>
                                        <p:tgtEl>
                                          <p:spTgt spid="827401">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827402">
                                            <p:txEl>
                                              <p:pRg st="0" end="0"/>
                                            </p:txEl>
                                          </p:spTgt>
                                        </p:tgtEl>
                                        <p:attrNameLst>
                                          <p:attrName>style.visibility</p:attrName>
                                        </p:attrNameLst>
                                      </p:cBhvr>
                                      <p:to>
                                        <p:strVal val="visible"/>
                                      </p:to>
                                    </p:set>
                                    <p:animEffect transition="in" filter="fade">
                                      <p:cBhvr>
                                        <p:cTn id="76" dur="2000"/>
                                        <p:tgtEl>
                                          <p:spTgt spid="827402">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827397">
                                            <p:txEl>
                                              <p:pRg st="0" end="0"/>
                                            </p:txEl>
                                          </p:spTgt>
                                        </p:tgtEl>
                                        <p:attrNameLst>
                                          <p:attrName>style.visibility</p:attrName>
                                        </p:attrNameLst>
                                      </p:cBhvr>
                                      <p:to>
                                        <p:strVal val="visible"/>
                                      </p:to>
                                    </p:set>
                                    <p:animEffect transition="in" filter="fade">
                                      <p:cBhvr>
                                        <p:cTn id="81" dur="2000"/>
                                        <p:tgtEl>
                                          <p:spTgt spid="827397">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827403">
                                            <p:txEl>
                                              <p:pRg st="0" end="0"/>
                                            </p:txEl>
                                          </p:spTgt>
                                        </p:tgtEl>
                                        <p:attrNameLst>
                                          <p:attrName>style.visibility</p:attrName>
                                        </p:attrNameLst>
                                      </p:cBhvr>
                                      <p:to>
                                        <p:strVal val="visible"/>
                                      </p:to>
                                    </p:set>
                                    <p:animEffect transition="in" filter="fade">
                                      <p:cBhvr>
                                        <p:cTn id="86" dur="2000"/>
                                        <p:tgtEl>
                                          <p:spTgt spid="827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405" grpId="0"/>
      <p:bldP spid="827406" grpId="0"/>
      <p:bldP spid="827407" grpId="0"/>
      <p:bldP spid="827408" grpId="0"/>
      <p:bldP spid="827409" grpId="0"/>
      <p:bldP spid="827411" grpId="0"/>
      <p:bldP spid="827414" grpId="0"/>
      <p:bldP spid="827416" grpId="0"/>
      <p:bldP spid="827417" grpId="0"/>
      <p:bldP spid="827418" grpId="0"/>
      <p:bldP spid="8274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ChangeArrowheads="1"/>
          </p:cNvSpPr>
          <p:nvPr>
            <p:ph type="title" idx="4294967295"/>
          </p:nvPr>
        </p:nvSpPr>
        <p:spPr>
          <a:xfrm>
            <a:off x="684213" y="188913"/>
            <a:ext cx="7772400" cy="863600"/>
          </a:xfrm>
        </p:spPr>
        <p:txBody>
          <a:bodyPr/>
          <a:lstStyle/>
          <a:p>
            <a:pPr eaLnBrk="1" hangingPunct="1">
              <a:defRPr/>
            </a:pPr>
            <a:r>
              <a:rPr lang="en-GB" b="1" dirty="0" smtClean="0">
                <a:solidFill>
                  <a:srgbClr val="FFFF00"/>
                </a:solidFill>
                <a:effectLst>
                  <a:outerShdw blurRad="38100" dist="38100" dir="2700000" algn="tl">
                    <a:srgbClr val="000000"/>
                  </a:outerShdw>
                </a:effectLst>
              </a:rPr>
              <a:t>CULTIVATION</a:t>
            </a:r>
          </a:p>
        </p:txBody>
      </p:sp>
      <p:sp>
        <p:nvSpPr>
          <p:cNvPr id="761859" name="Rectangle 3"/>
          <p:cNvSpPr>
            <a:spLocks noGrp="1" noChangeArrowheads="1"/>
          </p:cNvSpPr>
          <p:nvPr>
            <p:ph type="body" idx="4294967295"/>
          </p:nvPr>
        </p:nvSpPr>
        <p:spPr>
          <a:xfrm>
            <a:off x="323850" y="1341438"/>
            <a:ext cx="8496300" cy="5183187"/>
          </a:xfrm>
        </p:spPr>
        <p:txBody>
          <a:bodyPr/>
          <a:lstStyle/>
          <a:p>
            <a:pPr algn="just" eaLnBrk="1" hangingPunct="1">
              <a:lnSpc>
                <a:spcPct val="80000"/>
              </a:lnSpc>
              <a:defRPr/>
            </a:pPr>
            <a:r>
              <a:rPr lang="en-GB" sz="2200" b="1" smtClean="0">
                <a:solidFill>
                  <a:schemeClr val="bg1"/>
                </a:solidFill>
                <a:effectLst>
                  <a:outerShdw blurRad="38100" dist="38100" dir="2700000" algn="tl">
                    <a:srgbClr val="000000"/>
                  </a:outerShdw>
                </a:effectLst>
              </a:rPr>
              <a:t>Practice of imagining compassion for others produces changes in frontal cortex and immune system (Lutz et al., 2009)</a:t>
            </a:r>
          </a:p>
          <a:p>
            <a:pPr algn="just" eaLnBrk="1" hangingPunct="1">
              <a:lnSpc>
                <a:spcPct val="80000"/>
              </a:lnSpc>
              <a:buFontTx/>
              <a:buNone/>
              <a:defRPr/>
            </a:pPr>
            <a:endParaRPr lang="en-GB" sz="2200" b="1" smtClean="0">
              <a:solidFill>
                <a:schemeClr val="bg1"/>
              </a:solidFill>
              <a:effectLst>
                <a:outerShdw blurRad="38100" dist="38100" dir="2700000" algn="tl">
                  <a:srgbClr val="000000"/>
                </a:outerShdw>
              </a:effectLst>
            </a:endParaRPr>
          </a:p>
          <a:p>
            <a:pPr algn="just" eaLnBrk="1" hangingPunct="1">
              <a:lnSpc>
                <a:spcPct val="80000"/>
              </a:lnSpc>
              <a:defRPr/>
            </a:pPr>
            <a:r>
              <a:rPr lang="en-GB" sz="2200" b="1" smtClean="0">
                <a:solidFill>
                  <a:schemeClr val="bg1"/>
                </a:solidFill>
                <a:effectLst>
                  <a:outerShdw blurRad="38100" dist="38100" dir="2700000" algn="tl">
                    <a:srgbClr val="000000"/>
                  </a:outerShdw>
                </a:effectLst>
              </a:rPr>
              <a:t>Loving kindness meditation (compassion directed to self, then others, then strangers) increases positive emotions, mindfulness, feelings of purpose in life and social support and decreases illness symptoms (Frederickson et al., 2008, JPSP)</a:t>
            </a:r>
          </a:p>
          <a:p>
            <a:pPr algn="just" eaLnBrk="1" hangingPunct="1">
              <a:lnSpc>
                <a:spcPct val="80000"/>
              </a:lnSpc>
              <a:defRPr/>
            </a:pPr>
            <a:endParaRPr lang="en-GB" sz="2200" b="1" smtClean="0">
              <a:solidFill>
                <a:schemeClr val="bg1"/>
              </a:solidFill>
              <a:effectLst>
                <a:outerShdw blurRad="38100" dist="38100" dir="2700000" algn="tl">
                  <a:srgbClr val="000000"/>
                </a:outerShdw>
              </a:effectLst>
            </a:endParaRPr>
          </a:p>
          <a:p>
            <a:pPr algn="just" eaLnBrk="1" hangingPunct="1">
              <a:lnSpc>
                <a:spcPct val="80000"/>
              </a:lnSpc>
              <a:defRPr/>
            </a:pPr>
            <a:r>
              <a:rPr lang="en-GB" sz="2200" b="1" smtClean="0">
                <a:solidFill>
                  <a:schemeClr val="bg1"/>
                </a:solidFill>
                <a:effectLst>
                  <a:outerShdw blurRad="38100" dist="38100" dir="2700000" algn="tl">
                    <a:srgbClr val="000000"/>
                  </a:outerShdw>
                </a:effectLst>
              </a:rPr>
              <a:t>Compassion self-goals in contrast to self-image goals are associated with feelings of connectedness and well-being (Crocker, J &amp; Canevello (2008 JPSP) – voluntarily helping others boost positive emotions</a:t>
            </a:r>
          </a:p>
          <a:p>
            <a:pPr algn="just" eaLnBrk="1" hangingPunct="1">
              <a:lnSpc>
                <a:spcPct val="80000"/>
              </a:lnSpc>
              <a:defRPr/>
            </a:pPr>
            <a:endParaRPr lang="en-GB" sz="2200" b="1" smtClean="0">
              <a:solidFill>
                <a:schemeClr val="bg1"/>
              </a:solidFill>
              <a:effectLst>
                <a:outerShdw blurRad="38100" dist="38100" dir="2700000" algn="tl">
                  <a:srgbClr val="000000"/>
                </a:outerShdw>
              </a:effectLst>
            </a:endParaRPr>
          </a:p>
          <a:p>
            <a:pPr algn="just" eaLnBrk="1" hangingPunct="1">
              <a:lnSpc>
                <a:spcPct val="80000"/>
              </a:lnSpc>
              <a:defRPr/>
            </a:pPr>
            <a:r>
              <a:rPr lang="en-GB" sz="2200" b="1" smtClean="0">
                <a:solidFill>
                  <a:schemeClr val="bg1"/>
                </a:solidFill>
                <a:effectLst>
                  <a:outerShdw blurRad="38100" dist="38100" dir="2700000" algn="tl">
                    <a:srgbClr val="000000"/>
                  </a:outerShdw>
                </a:effectLst>
              </a:rPr>
              <a:t>Compassionate mind training reduces shame and self-criticism in chronic depressed patients (Gilbert &amp; Proctor, 2006, CPP),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61859">
                                            <p:txEl>
                                              <p:pRg st="0" end="0"/>
                                            </p:txEl>
                                          </p:spTgt>
                                        </p:tgtEl>
                                        <p:attrNameLst>
                                          <p:attrName>style.visibility</p:attrName>
                                        </p:attrNameLst>
                                      </p:cBhvr>
                                      <p:to>
                                        <p:strVal val="visible"/>
                                      </p:to>
                                    </p:set>
                                    <p:anim calcmode="lin" valueType="num">
                                      <p:cBhvr additive="base">
                                        <p:cTn id="7" dur="500" fill="hold"/>
                                        <p:tgtEl>
                                          <p:spTgt spid="7618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18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61859">
                                            <p:txEl>
                                              <p:pRg st="2" end="2"/>
                                            </p:txEl>
                                          </p:spTgt>
                                        </p:tgtEl>
                                        <p:attrNameLst>
                                          <p:attrName>style.visibility</p:attrName>
                                        </p:attrNameLst>
                                      </p:cBhvr>
                                      <p:to>
                                        <p:strVal val="visible"/>
                                      </p:to>
                                    </p:set>
                                    <p:anim calcmode="lin" valueType="num">
                                      <p:cBhvr additive="base">
                                        <p:cTn id="13" dur="500" fill="hold"/>
                                        <p:tgtEl>
                                          <p:spTgt spid="7618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18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1859">
                                            <p:txEl>
                                              <p:pRg st="4" end="4"/>
                                            </p:txEl>
                                          </p:spTgt>
                                        </p:tgtEl>
                                        <p:attrNameLst>
                                          <p:attrName>style.visibility</p:attrName>
                                        </p:attrNameLst>
                                      </p:cBhvr>
                                      <p:to>
                                        <p:strVal val="visible"/>
                                      </p:to>
                                    </p:set>
                                    <p:anim calcmode="lin" valueType="num">
                                      <p:cBhvr additive="base">
                                        <p:cTn id="19" dur="500" fill="hold"/>
                                        <p:tgtEl>
                                          <p:spTgt spid="76185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18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61859">
                                            <p:txEl>
                                              <p:pRg st="6" end="6"/>
                                            </p:txEl>
                                          </p:spTgt>
                                        </p:tgtEl>
                                        <p:attrNameLst>
                                          <p:attrName>style.visibility</p:attrName>
                                        </p:attrNameLst>
                                      </p:cBhvr>
                                      <p:to>
                                        <p:strVal val="visible"/>
                                      </p:to>
                                    </p:set>
                                    <p:anim calcmode="lin" valueType="num">
                                      <p:cBhvr additive="base">
                                        <p:cTn id="25" dur="500" fill="hold"/>
                                        <p:tgtEl>
                                          <p:spTgt spid="76185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18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684213" y="260350"/>
            <a:ext cx="7772400" cy="792163"/>
          </a:xfrm>
        </p:spPr>
        <p:txBody>
          <a:bodyPr/>
          <a:lstStyle/>
          <a:p>
            <a:pPr>
              <a:defRPr/>
            </a:pPr>
            <a:r>
              <a:rPr lang="en-GB" b="1" smtClean="0">
                <a:solidFill>
                  <a:srgbClr val="FFFF99"/>
                </a:solidFill>
                <a:effectLst>
                  <a:outerShdw blurRad="38100" dist="38100" dir="2700000" algn="tl">
                    <a:srgbClr val="000000"/>
                  </a:outerShdw>
                </a:effectLst>
              </a:rPr>
              <a:t>Build the Compassionate Self</a:t>
            </a:r>
          </a:p>
        </p:txBody>
      </p:sp>
      <p:sp>
        <p:nvSpPr>
          <p:cNvPr id="593923" name="Rectangle 3"/>
          <p:cNvSpPr>
            <a:spLocks noGrp="1" noChangeArrowheads="1"/>
          </p:cNvSpPr>
          <p:nvPr>
            <p:ph type="body" idx="1"/>
          </p:nvPr>
        </p:nvSpPr>
        <p:spPr>
          <a:xfrm>
            <a:off x="685800" y="1341438"/>
            <a:ext cx="7772400" cy="5183187"/>
          </a:xfrm>
        </p:spPr>
        <p:txBody>
          <a:bodyPr/>
          <a:lstStyle/>
          <a:p>
            <a:pPr>
              <a:defRPr/>
            </a:pPr>
            <a:r>
              <a:rPr lang="en-GB" sz="2800" b="1" smtClean="0">
                <a:solidFill>
                  <a:schemeClr val="bg1"/>
                </a:solidFill>
                <a:effectLst>
                  <a:outerShdw blurRad="38100" dist="38100" dir="2700000" algn="tl">
                    <a:srgbClr val="000000"/>
                  </a:outerShdw>
                </a:effectLst>
              </a:rPr>
              <a:t>Method acting techniques – to pull on inner feeling and memories of a character – enter into the role – but why do it</a:t>
            </a:r>
          </a:p>
          <a:p>
            <a:pPr>
              <a:defRPr/>
            </a:pPr>
            <a:r>
              <a:rPr lang="en-GB" sz="2800" b="1" smtClean="0">
                <a:solidFill>
                  <a:schemeClr val="bg1"/>
                </a:solidFill>
                <a:effectLst>
                  <a:outerShdw blurRad="38100" dist="38100" dir="2700000" algn="tl">
                    <a:srgbClr val="000000"/>
                  </a:outerShdw>
                </a:effectLst>
              </a:rPr>
              <a:t>Train in </a:t>
            </a:r>
            <a:r>
              <a:rPr lang="en-GB" sz="2800" b="1" i="1" smtClean="0">
                <a:solidFill>
                  <a:schemeClr val="bg1"/>
                </a:solidFill>
                <a:effectLst>
                  <a:outerShdw blurRad="38100" dist="38100" dir="2700000" algn="tl">
                    <a:srgbClr val="000000"/>
                  </a:outerShdw>
                </a:effectLst>
              </a:rPr>
              <a:t>Wisdom</a:t>
            </a:r>
            <a:r>
              <a:rPr lang="en-GB" sz="2800" b="1" smtClean="0">
                <a:solidFill>
                  <a:schemeClr val="bg1"/>
                </a:solidFill>
                <a:effectLst>
                  <a:outerShdw blurRad="38100" dist="38100" dir="2700000" algn="tl">
                    <a:srgbClr val="000000"/>
                  </a:outerShdw>
                </a:effectLst>
              </a:rPr>
              <a:t> – Evolved nature of mind and social construction to the self</a:t>
            </a:r>
          </a:p>
          <a:p>
            <a:pPr>
              <a:defRPr/>
            </a:pPr>
            <a:r>
              <a:rPr lang="en-GB" sz="2800" b="1" smtClean="0">
                <a:solidFill>
                  <a:schemeClr val="bg1"/>
                </a:solidFill>
                <a:effectLst>
                  <a:outerShdw blurRad="38100" dist="38100" dir="2700000" algn="tl">
                    <a:srgbClr val="000000"/>
                  </a:outerShdw>
                </a:effectLst>
              </a:rPr>
              <a:t>Sense of calm mindful </a:t>
            </a:r>
            <a:r>
              <a:rPr lang="en-GB" sz="2800" b="1" i="1" smtClean="0">
                <a:solidFill>
                  <a:schemeClr val="bg1"/>
                </a:solidFill>
                <a:effectLst>
                  <a:outerShdw blurRad="38100" dist="38100" dir="2700000" algn="tl">
                    <a:srgbClr val="000000"/>
                  </a:outerShdw>
                </a:effectLst>
              </a:rPr>
              <a:t>inner authority</a:t>
            </a:r>
            <a:r>
              <a:rPr lang="en-GB" sz="2800" b="1" smtClean="0">
                <a:solidFill>
                  <a:schemeClr val="bg1"/>
                </a:solidFill>
                <a:effectLst>
                  <a:outerShdw blurRad="38100" dist="38100" dir="2700000" algn="tl">
                    <a:srgbClr val="000000"/>
                  </a:outerShdw>
                </a:effectLst>
              </a:rPr>
              <a:t> – body postures breathing, grounding and attention – courage to engage</a:t>
            </a:r>
          </a:p>
          <a:p>
            <a:pPr>
              <a:defRPr/>
            </a:pPr>
            <a:r>
              <a:rPr lang="en-GB" sz="2800" b="1" i="1" smtClean="0">
                <a:solidFill>
                  <a:schemeClr val="bg1"/>
                </a:solidFill>
                <a:effectLst>
                  <a:outerShdw blurRad="38100" dist="38100" dir="2700000" algn="tl">
                    <a:srgbClr val="000000"/>
                  </a:outerShdw>
                </a:effectLst>
              </a:rPr>
              <a:t>Commitment</a:t>
            </a:r>
            <a:r>
              <a:rPr lang="en-GB" sz="2800" b="1" smtClean="0">
                <a:solidFill>
                  <a:schemeClr val="bg1"/>
                </a:solidFill>
                <a:effectLst>
                  <a:outerShdw blurRad="38100" dist="38100" dir="2700000" algn="tl">
                    <a:srgbClr val="000000"/>
                  </a:outerShdw>
                </a:effectLst>
              </a:rPr>
              <a:t> to compassionate focus and action</a:t>
            </a:r>
          </a:p>
          <a:p>
            <a:pPr>
              <a:defRPr/>
            </a:pPr>
            <a:r>
              <a:rPr lang="en-GB" sz="2800" b="1" smtClean="0">
                <a:solidFill>
                  <a:schemeClr val="bg1"/>
                </a:solidFill>
                <a:effectLst>
                  <a:outerShdw blurRad="38100" dist="38100" dir="2700000" algn="tl">
                    <a:srgbClr val="000000"/>
                  </a:outerShdw>
                </a:effectLst>
              </a:rPr>
              <a:t>Actual and imagery </a:t>
            </a:r>
            <a:r>
              <a:rPr lang="en-GB" sz="2800" b="1" i="1" smtClean="0">
                <a:solidFill>
                  <a:schemeClr val="bg1"/>
                </a:solidFill>
                <a:effectLst>
                  <a:outerShdw blurRad="38100" dist="38100" dir="2700000" algn="tl">
                    <a:srgbClr val="000000"/>
                  </a:outerShdw>
                </a:effectLst>
              </a:rPr>
              <a:t>practices</a:t>
            </a:r>
            <a:r>
              <a:rPr lang="en-GB" sz="2800" b="1" smtClean="0">
                <a:solidFill>
                  <a:schemeClr val="bg1"/>
                </a:solidFill>
                <a:effectLst>
                  <a:outerShdw blurRad="38100" dist="38100" dir="2700000" algn="tl">
                    <a:srgbClr val="000000"/>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anim calcmode="lin" valueType="num">
                                      <p:cBhvr additive="base">
                                        <p:cTn id="7" dur="500" fill="hold"/>
                                        <p:tgtEl>
                                          <p:spTgt spid="593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3923">
                                            <p:txEl>
                                              <p:pRg st="1" end="1"/>
                                            </p:txEl>
                                          </p:spTgt>
                                        </p:tgtEl>
                                        <p:attrNameLst>
                                          <p:attrName>style.visibility</p:attrName>
                                        </p:attrNameLst>
                                      </p:cBhvr>
                                      <p:to>
                                        <p:strVal val="visible"/>
                                      </p:to>
                                    </p:set>
                                    <p:anim calcmode="lin" valueType="num">
                                      <p:cBhvr additive="base">
                                        <p:cTn id="13" dur="500" fill="hold"/>
                                        <p:tgtEl>
                                          <p:spTgt spid="593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93923">
                                            <p:txEl>
                                              <p:pRg st="2" end="2"/>
                                            </p:txEl>
                                          </p:spTgt>
                                        </p:tgtEl>
                                        <p:attrNameLst>
                                          <p:attrName>style.visibility</p:attrName>
                                        </p:attrNameLst>
                                      </p:cBhvr>
                                      <p:to>
                                        <p:strVal val="visible"/>
                                      </p:to>
                                    </p:set>
                                    <p:anim calcmode="lin" valueType="num">
                                      <p:cBhvr additive="base">
                                        <p:cTn id="19" dur="500" fill="hold"/>
                                        <p:tgtEl>
                                          <p:spTgt spid="5939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93923">
                                            <p:txEl>
                                              <p:pRg st="3" end="3"/>
                                            </p:txEl>
                                          </p:spTgt>
                                        </p:tgtEl>
                                        <p:attrNameLst>
                                          <p:attrName>style.visibility</p:attrName>
                                        </p:attrNameLst>
                                      </p:cBhvr>
                                      <p:to>
                                        <p:strVal val="visible"/>
                                      </p:to>
                                    </p:set>
                                    <p:anim calcmode="lin" valueType="num">
                                      <p:cBhvr additive="base">
                                        <p:cTn id="25" dur="500" fill="hold"/>
                                        <p:tgtEl>
                                          <p:spTgt spid="5939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939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93923">
                                            <p:txEl>
                                              <p:pRg st="4" end="4"/>
                                            </p:txEl>
                                          </p:spTgt>
                                        </p:tgtEl>
                                        <p:attrNameLst>
                                          <p:attrName>style.visibility</p:attrName>
                                        </p:attrNameLst>
                                      </p:cBhvr>
                                      <p:to>
                                        <p:strVal val="visible"/>
                                      </p:to>
                                    </p:set>
                                    <p:anim calcmode="lin" valueType="num">
                                      <p:cBhvr additive="base">
                                        <p:cTn id="31" dur="500" fill="hold"/>
                                        <p:tgtEl>
                                          <p:spTgt spid="5939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939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ctrTitle" idx="4294967295"/>
          </p:nvPr>
        </p:nvSpPr>
        <p:spPr>
          <a:xfrm>
            <a:off x="1547813" y="404813"/>
            <a:ext cx="7161212" cy="455612"/>
          </a:xfrm>
        </p:spPr>
        <p:txBody>
          <a:bodyPr/>
          <a:lstStyle/>
          <a:p>
            <a:pPr eaLnBrk="1" hangingPunct="1">
              <a:defRPr/>
            </a:pPr>
            <a:r>
              <a:rPr lang="en-GB" sz="3200" b="1" smtClean="0">
                <a:solidFill>
                  <a:srgbClr val="FFFF00"/>
                </a:solidFill>
                <a:effectLst>
                  <a:outerShdw blurRad="38100" dist="38100" dir="2700000" algn="tl">
                    <a:srgbClr val="000000"/>
                  </a:outerShdw>
                </a:effectLst>
              </a:rPr>
              <a:t>Compassion Process</a:t>
            </a:r>
          </a:p>
        </p:txBody>
      </p:sp>
      <p:sp>
        <p:nvSpPr>
          <p:cNvPr id="648195" name="Oval 3"/>
          <p:cNvSpPr>
            <a:spLocks noChangeArrowheads="1"/>
          </p:cNvSpPr>
          <p:nvPr/>
        </p:nvSpPr>
        <p:spPr bwMode="auto">
          <a:xfrm>
            <a:off x="323850" y="1196975"/>
            <a:ext cx="3743325" cy="2160588"/>
          </a:xfrm>
          <a:prstGeom prst="ellipse">
            <a:avLst/>
          </a:prstGeom>
          <a:solidFill>
            <a:schemeClr val="bg1"/>
          </a:solidFill>
          <a:ln w="9525">
            <a:solidFill>
              <a:schemeClr val="tx1"/>
            </a:solidFill>
            <a:round/>
            <a:headEnd/>
            <a:tailEnd/>
          </a:ln>
          <a:effectLst/>
          <a:extLst/>
        </p:spPr>
        <p:txBody>
          <a:bodyPr wrap="none" anchor="ct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572419" name="Oval 4"/>
          <p:cNvSpPr>
            <a:spLocks noChangeArrowheads="1"/>
          </p:cNvSpPr>
          <p:nvPr/>
        </p:nvSpPr>
        <p:spPr bwMode="auto">
          <a:xfrm>
            <a:off x="5003800" y="1125538"/>
            <a:ext cx="3671888" cy="2016125"/>
          </a:xfrm>
          <a:prstGeom prst="ellipse">
            <a:avLst/>
          </a:prstGeom>
          <a:solidFill>
            <a:schemeClr val="bg1"/>
          </a:solidFill>
          <a:ln w="9525">
            <a:solidFill>
              <a:schemeClr val="tx1"/>
            </a:solidFill>
            <a:round/>
            <a:headEnd/>
            <a:tailEnd/>
          </a:ln>
        </p:spPr>
        <p:txBody>
          <a:bodyPr wrap="none" anchor="ctr"/>
          <a:lstStyle/>
          <a:p>
            <a:pPr algn="ctr"/>
            <a:endParaRPr lang="en-US" sz="1200" b="0">
              <a:solidFill>
                <a:srgbClr val="000066"/>
              </a:solidFill>
            </a:endParaRPr>
          </a:p>
        </p:txBody>
      </p:sp>
      <p:sp>
        <p:nvSpPr>
          <p:cNvPr id="572420" name="Text Box 5"/>
          <p:cNvSpPr txBox="1">
            <a:spLocks noChangeArrowheads="1"/>
          </p:cNvSpPr>
          <p:nvPr/>
        </p:nvSpPr>
        <p:spPr bwMode="auto">
          <a:xfrm>
            <a:off x="827088" y="1341438"/>
            <a:ext cx="2667000" cy="2378075"/>
          </a:xfrm>
          <a:prstGeom prst="rect">
            <a:avLst/>
          </a:prstGeom>
          <a:noFill/>
          <a:ln w="9525">
            <a:noFill/>
            <a:miter lim="800000"/>
            <a:headEnd/>
            <a:tailEnd/>
          </a:ln>
        </p:spPr>
        <p:txBody>
          <a:bodyPr>
            <a:spAutoFit/>
          </a:bodyPr>
          <a:lstStyle/>
          <a:p>
            <a:pPr algn="ctr">
              <a:spcBef>
                <a:spcPct val="50000"/>
              </a:spcBef>
            </a:pPr>
            <a:r>
              <a:rPr lang="en-GB">
                <a:solidFill>
                  <a:srgbClr val="3B1BF9"/>
                </a:solidFill>
              </a:rPr>
              <a:t>Giving/doing</a:t>
            </a:r>
          </a:p>
          <a:p>
            <a:pPr algn="ctr">
              <a:spcBef>
                <a:spcPct val="50000"/>
              </a:spcBef>
            </a:pPr>
            <a:r>
              <a:rPr lang="en-GB">
                <a:solidFill>
                  <a:srgbClr val="3B1BF9"/>
                </a:solidFill>
              </a:rPr>
              <a:t>Mindful Acts of kindness</a:t>
            </a:r>
          </a:p>
          <a:p>
            <a:pPr algn="ctr">
              <a:spcBef>
                <a:spcPct val="50000"/>
              </a:spcBef>
            </a:pPr>
            <a:r>
              <a:rPr lang="en-GB">
                <a:solidFill>
                  <a:srgbClr val="3B1BF9"/>
                </a:solidFill>
              </a:rPr>
              <a:t>Engagement with the feared</a:t>
            </a:r>
          </a:p>
          <a:p>
            <a:pPr algn="ctr">
              <a:spcBef>
                <a:spcPct val="50000"/>
              </a:spcBef>
            </a:pPr>
            <a:endParaRPr lang="en-GB">
              <a:solidFill>
                <a:srgbClr val="3B1BF9"/>
              </a:solidFill>
            </a:endParaRPr>
          </a:p>
        </p:txBody>
      </p:sp>
      <p:sp>
        <p:nvSpPr>
          <p:cNvPr id="572421" name="Text Box 6"/>
          <p:cNvSpPr txBox="1">
            <a:spLocks noChangeArrowheads="1"/>
          </p:cNvSpPr>
          <p:nvPr/>
        </p:nvSpPr>
        <p:spPr bwMode="auto">
          <a:xfrm>
            <a:off x="5364163" y="1268413"/>
            <a:ext cx="2833687" cy="1616075"/>
          </a:xfrm>
          <a:prstGeom prst="rect">
            <a:avLst/>
          </a:prstGeom>
          <a:noFill/>
          <a:ln w="9525">
            <a:noFill/>
            <a:miter lim="800000"/>
            <a:headEnd/>
            <a:tailEnd/>
          </a:ln>
        </p:spPr>
        <p:txBody>
          <a:bodyPr>
            <a:spAutoFit/>
          </a:bodyPr>
          <a:lstStyle/>
          <a:p>
            <a:pPr algn="ctr"/>
            <a:r>
              <a:rPr lang="en-GB">
                <a:solidFill>
                  <a:srgbClr val="339933"/>
                </a:solidFill>
              </a:rPr>
              <a:t>Receiving/soothing</a:t>
            </a:r>
          </a:p>
          <a:p>
            <a:pPr algn="ctr"/>
            <a:r>
              <a:rPr lang="en-GB">
                <a:solidFill>
                  <a:srgbClr val="339933"/>
                </a:solidFill>
              </a:rPr>
              <a:t>SBR/Calm</a:t>
            </a:r>
          </a:p>
          <a:p>
            <a:pPr algn="ctr"/>
            <a:r>
              <a:rPr lang="en-GB">
                <a:solidFill>
                  <a:srgbClr val="339933"/>
                </a:solidFill>
              </a:rPr>
              <a:t>Grounding/stability</a:t>
            </a:r>
          </a:p>
          <a:p>
            <a:pPr algn="ctr"/>
            <a:r>
              <a:rPr lang="en-GB">
                <a:solidFill>
                  <a:srgbClr val="339933"/>
                </a:solidFill>
              </a:rPr>
              <a:t>Validation</a:t>
            </a:r>
          </a:p>
          <a:p>
            <a:pPr algn="ctr"/>
            <a:r>
              <a:rPr lang="en-GB">
                <a:solidFill>
                  <a:srgbClr val="339933"/>
                </a:solidFill>
              </a:rPr>
              <a:t>Gratitude appreciation</a:t>
            </a:r>
          </a:p>
        </p:txBody>
      </p:sp>
      <p:sp>
        <p:nvSpPr>
          <p:cNvPr id="572422" name="Oval 7"/>
          <p:cNvSpPr>
            <a:spLocks noChangeArrowheads="1"/>
          </p:cNvSpPr>
          <p:nvPr/>
        </p:nvSpPr>
        <p:spPr bwMode="auto">
          <a:xfrm>
            <a:off x="2771775" y="4508500"/>
            <a:ext cx="3816350" cy="2089150"/>
          </a:xfrm>
          <a:prstGeom prst="ellipse">
            <a:avLst/>
          </a:prstGeom>
          <a:solidFill>
            <a:schemeClr val="bg1"/>
          </a:solidFill>
          <a:ln w="9525">
            <a:solidFill>
              <a:schemeClr val="tx1"/>
            </a:solidFill>
            <a:round/>
            <a:headEnd/>
            <a:tailEnd/>
          </a:ln>
        </p:spPr>
        <p:txBody>
          <a:bodyPr wrap="none" anchor="ctr"/>
          <a:lstStyle/>
          <a:p>
            <a:pPr algn="ctr"/>
            <a:r>
              <a:rPr lang="en-GB" sz="2400" i="1">
                <a:solidFill>
                  <a:srgbClr val="800000"/>
                </a:solidFill>
              </a:rPr>
              <a:t>Threat</a:t>
            </a:r>
          </a:p>
          <a:p>
            <a:pPr algn="ctr"/>
            <a:r>
              <a:rPr lang="en-GB">
                <a:solidFill>
                  <a:srgbClr val="800000"/>
                </a:solidFill>
              </a:rPr>
              <a:t>Mindful awareness</a:t>
            </a:r>
          </a:p>
          <a:p>
            <a:pPr algn="ctr"/>
            <a:r>
              <a:rPr lang="en-GB">
                <a:solidFill>
                  <a:srgbClr val="800000"/>
                </a:solidFill>
              </a:rPr>
              <a:t>Triggers</a:t>
            </a:r>
          </a:p>
          <a:p>
            <a:pPr algn="ctr"/>
            <a:r>
              <a:rPr lang="en-GB">
                <a:solidFill>
                  <a:srgbClr val="800000"/>
                </a:solidFill>
              </a:rPr>
              <a:t>In the body</a:t>
            </a:r>
          </a:p>
          <a:p>
            <a:pPr algn="ctr"/>
            <a:r>
              <a:rPr lang="en-GB">
                <a:solidFill>
                  <a:srgbClr val="800000"/>
                </a:solidFill>
              </a:rPr>
              <a:t>Rumination</a:t>
            </a:r>
          </a:p>
          <a:p>
            <a:pPr algn="ctr"/>
            <a:r>
              <a:rPr lang="en-GB">
                <a:solidFill>
                  <a:srgbClr val="800000"/>
                </a:solidFill>
              </a:rPr>
              <a:t>Labelling</a:t>
            </a:r>
          </a:p>
        </p:txBody>
      </p:sp>
      <p:sp>
        <p:nvSpPr>
          <p:cNvPr id="707591" name="Text Box 14"/>
          <p:cNvSpPr txBox="1">
            <a:spLocks noChangeArrowheads="1"/>
          </p:cNvSpPr>
          <p:nvPr/>
        </p:nvSpPr>
        <p:spPr bwMode="auto">
          <a:xfrm>
            <a:off x="2987675" y="6165850"/>
            <a:ext cx="3816350" cy="519113"/>
          </a:xfrm>
          <a:prstGeom prst="rect">
            <a:avLst/>
          </a:prstGeom>
          <a:noFill/>
          <a:ln w="9525">
            <a:noFill/>
            <a:miter lim="800000"/>
            <a:headEnd/>
            <a:tailEnd/>
          </a:ln>
        </p:spPr>
        <p:txBody>
          <a:bodyPr>
            <a:spAutoFit/>
          </a:bodyPr>
          <a:lstStyle/>
          <a:p>
            <a:pPr>
              <a:spcBef>
                <a:spcPct val="50000"/>
              </a:spcBef>
            </a:pPr>
            <a:endParaRPr lang="en-US" sz="2800">
              <a:solidFill>
                <a:schemeClr val="tx1"/>
              </a:solidFill>
            </a:endParaRPr>
          </a:p>
        </p:txBody>
      </p:sp>
      <p:sp>
        <p:nvSpPr>
          <p:cNvPr id="707592" name="Oval 21"/>
          <p:cNvSpPr>
            <a:spLocks noChangeArrowheads="1"/>
          </p:cNvSpPr>
          <p:nvPr/>
        </p:nvSpPr>
        <p:spPr bwMode="auto">
          <a:xfrm>
            <a:off x="3059113" y="2997200"/>
            <a:ext cx="3025775" cy="1368425"/>
          </a:xfrm>
          <a:prstGeom prst="ellipse">
            <a:avLst/>
          </a:prstGeom>
          <a:solidFill>
            <a:srgbClr val="009900"/>
          </a:solidFill>
          <a:ln w="9525">
            <a:solidFill>
              <a:schemeClr val="tx1"/>
            </a:solidFill>
            <a:round/>
            <a:headEnd/>
            <a:tailEnd/>
          </a:ln>
        </p:spPr>
        <p:txBody>
          <a:bodyPr wrap="none" anchor="ctr"/>
          <a:lstStyle/>
          <a:p>
            <a:endParaRPr lang="en-US"/>
          </a:p>
        </p:txBody>
      </p:sp>
      <p:sp>
        <p:nvSpPr>
          <p:cNvPr id="572425" name="Text Box 22"/>
          <p:cNvSpPr txBox="1">
            <a:spLocks noChangeArrowheads="1"/>
          </p:cNvSpPr>
          <p:nvPr/>
        </p:nvSpPr>
        <p:spPr bwMode="auto">
          <a:xfrm>
            <a:off x="3203575" y="3141663"/>
            <a:ext cx="2592388" cy="1160462"/>
          </a:xfrm>
          <a:prstGeom prst="rect">
            <a:avLst/>
          </a:prstGeom>
          <a:noFill/>
          <a:ln w="9525">
            <a:noFill/>
            <a:miter lim="800000"/>
            <a:headEnd/>
            <a:tailEnd/>
          </a:ln>
        </p:spPr>
        <p:txBody>
          <a:bodyPr>
            <a:spAutoFit/>
          </a:bodyPr>
          <a:lstStyle/>
          <a:p>
            <a:pPr algn="ctr">
              <a:spcBef>
                <a:spcPct val="50000"/>
              </a:spcBef>
              <a:defRPr/>
            </a:pPr>
            <a:r>
              <a:rPr lang="en-GB" sz="2800">
                <a:effectLst>
                  <a:outerShdw blurRad="38100" dist="38100" dir="2700000" algn="tl">
                    <a:srgbClr val="000000"/>
                  </a:outerShdw>
                </a:effectLst>
              </a:rPr>
              <a:t>Compassionate </a:t>
            </a:r>
          </a:p>
          <a:p>
            <a:pPr algn="ctr">
              <a:spcBef>
                <a:spcPct val="50000"/>
              </a:spcBef>
              <a:defRPr/>
            </a:pPr>
            <a:r>
              <a:rPr lang="en-GB" sz="2800">
                <a:effectLst>
                  <a:outerShdw blurRad="38100" dist="38100" dir="2700000" algn="tl">
                    <a:srgbClr val="000000"/>
                  </a:outerShdw>
                </a:effectLst>
              </a:rPr>
              <a:t>Self</a:t>
            </a:r>
          </a:p>
        </p:txBody>
      </p:sp>
      <p:sp>
        <p:nvSpPr>
          <p:cNvPr id="572426" name="Line 24"/>
          <p:cNvSpPr>
            <a:spLocks noChangeShapeType="1"/>
          </p:cNvSpPr>
          <p:nvPr/>
        </p:nvSpPr>
        <p:spPr bwMode="auto">
          <a:xfrm>
            <a:off x="5795963" y="4149725"/>
            <a:ext cx="0" cy="430213"/>
          </a:xfrm>
          <a:prstGeom prst="line">
            <a:avLst/>
          </a:prstGeom>
          <a:noFill/>
          <a:ln w="57150">
            <a:solidFill>
              <a:schemeClr val="bg1"/>
            </a:solidFill>
            <a:round/>
            <a:headEnd/>
            <a:tailEnd type="triangle" w="med" len="med"/>
          </a:ln>
        </p:spPr>
        <p:txBody>
          <a:bodyPr/>
          <a:lstStyle/>
          <a:p>
            <a:endParaRPr lang="en-US"/>
          </a:p>
        </p:txBody>
      </p:sp>
      <p:sp>
        <p:nvSpPr>
          <p:cNvPr id="572427" name="Line 25"/>
          <p:cNvSpPr>
            <a:spLocks noChangeShapeType="1"/>
          </p:cNvSpPr>
          <p:nvPr/>
        </p:nvSpPr>
        <p:spPr bwMode="auto">
          <a:xfrm flipV="1">
            <a:off x="3492500" y="4221163"/>
            <a:ext cx="0" cy="431800"/>
          </a:xfrm>
          <a:prstGeom prst="line">
            <a:avLst/>
          </a:prstGeom>
          <a:noFill/>
          <a:ln w="57150">
            <a:solidFill>
              <a:schemeClr val="bg1"/>
            </a:solidFill>
            <a:round/>
            <a:headEnd/>
            <a:tailEnd type="triangle" w="med" len="med"/>
          </a:ln>
        </p:spPr>
        <p:txBody>
          <a:bodyPr/>
          <a:lstStyle/>
          <a:p>
            <a:endParaRPr lang="en-US"/>
          </a:p>
        </p:txBody>
      </p:sp>
      <p:sp>
        <p:nvSpPr>
          <p:cNvPr id="572428" name="Line 26"/>
          <p:cNvSpPr>
            <a:spLocks noChangeShapeType="1"/>
          </p:cNvSpPr>
          <p:nvPr/>
        </p:nvSpPr>
        <p:spPr bwMode="auto">
          <a:xfrm flipH="1" flipV="1">
            <a:off x="2484438" y="3500438"/>
            <a:ext cx="431800" cy="288925"/>
          </a:xfrm>
          <a:prstGeom prst="line">
            <a:avLst/>
          </a:prstGeom>
          <a:noFill/>
          <a:ln w="57150">
            <a:solidFill>
              <a:schemeClr val="bg1"/>
            </a:solidFill>
            <a:round/>
            <a:headEnd/>
            <a:tailEnd type="triangle" w="med" len="med"/>
          </a:ln>
        </p:spPr>
        <p:txBody>
          <a:bodyPr/>
          <a:lstStyle/>
          <a:p>
            <a:endParaRPr lang="en-US"/>
          </a:p>
        </p:txBody>
      </p:sp>
      <p:sp>
        <p:nvSpPr>
          <p:cNvPr id="572429" name="Line 27"/>
          <p:cNvSpPr>
            <a:spLocks noChangeShapeType="1"/>
          </p:cNvSpPr>
          <p:nvPr/>
        </p:nvSpPr>
        <p:spPr bwMode="auto">
          <a:xfrm flipV="1">
            <a:off x="6227763" y="3429000"/>
            <a:ext cx="431800" cy="287338"/>
          </a:xfrm>
          <a:prstGeom prst="line">
            <a:avLst/>
          </a:prstGeom>
          <a:noFill/>
          <a:ln w="57150">
            <a:solidFill>
              <a:schemeClr val="bg1"/>
            </a:solidFill>
            <a:round/>
            <a:headEnd/>
            <a:tailEnd type="triangle" w="med" len="med"/>
          </a:ln>
        </p:spPr>
        <p:txBody>
          <a:bodyPr/>
          <a:lstStyle/>
          <a:p>
            <a:endParaRPr lang="en-US"/>
          </a:p>
        </p:txBody>
      </p:sp>
      <p:sp>
        <p:nvSpPr>
          <p:cNvPr id="572430" name="Line 28"/>
          <p:cNvSpPr>
            <a:spLocks noChangeShapeType="1"/>
          </p:cNvSpPr>
          <p:nvPr/>
        </p:nvSpPr>
        <p:spPr bwMode="auto">
          <a:xfrm>
            <a:off x="4140200" y="1557338"/>
            <a:ext cx="863600" cy="0"/>
          </a:xfrm>
          <a:prstGeom prst="line">
            <a:avLst/>
          </a:prstGeom>
          <a:noFill/>
          <a:ln w="57150">
            <a:solidFill>
              <a:schemeClr val="bg1"/>
            </a:solidFill>
            <a:round/>
            <a:headEnd type="triangle" w="med" len="me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2422"/>
                                        </p:tgtEl>
                                        <p:attrNameLst>
                                          <p:attrName>style.visibility</p:attrName>
                                        </p:attrNameLst>
                                      </p:cBhvr>
                                      <p:to>
                                        <p:strVal val="visible"/>
                                      </p:to>
                                    </p:set>
                                    <p:animEffect transition="in" filter="fade">
                                      <p:cBhvr>
                                        <p:cTn id="7" dur="2000"/>
                                        <p:tgtEl>
                                          <p:spTgt spid="5724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2426"/>
                                        </p:tgtEl>
                                        <p:attrNameLst>
                                          <p:attrName>style.visibility</p:attrName>
                                        </p:attrNameLst>
                                      </p:cBhvr>
                                      <p:to>
                                        <p:strVal val="visible"/>
                                      </p:to>
                                    </p:set>
                                    <p:animEffect transition="in" filter="fade">
                                      <p:cBhvr>
                                        <p:cTn id="12" dur="2000"/>
                                        <p:tgtEl>
                                          <p:spTgt spid="5724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2427"/>
                                        </p:tgtEl>
                                        <p:attrNameLst>
                                          <p:attrName>style.visibility</p:attrName>
                                        </p:attrNameLst>
                                      </p:cBhvr>
                                      <p:to>
                                        <p:strVal val="visible"/>
                                      </p:to>
                                    </p:set>
                                    <p:animEffect transition="in" filter="fade">
                                      <p:cBhvr>
                                        <p:cTn id="15" dur="2000"/>
                                        <p:tgtEl>
                                          <p:spTgt spid="5724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72428"/>
                                        </p:tgtEl>
                                        <p:attrNameLst>
                                          <p:attrName>style.visibility</p:attrName>
                                        </p:attrNameLst>
                                      </p:cBhvr>
                                      <p:to>
                                        <p:strVal val="visible"/>
                                      </p:to>
                                    </p:set>
                                    <p:animEffect transition="in" filter="fade">
                                      <p:cBhvr>
                                        <p:cTn id="20" dur="2000"/>
                                        <p:tgtEl>
                                          <p:spTgt spid="5724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72429"/>
                                        </p:tgtEl>
                                        <p:attrNameLst>
                                          <p:attrName>style.visibility</p:attrName>
                                        </p:attrNameLst>
                                      </p:cBhvr>
                                      <p:to>
                                        <p:strVal val="visible"/>
                                      </p:to>
                                    </p:set>
                                    <p:animEffect transition="in" filter="fade">
                                      <p:cBhvr>
                                        <p:cTn id="23" dur="2000"/>
                                        <p:tgtEl>
                                          <p:spTgt spid="5724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48195"/>
                                        </p:tgtEl>
                                        <p:attrNameLst>
                                          <p:attrName>style.visibility</p:attrName>
                                        </p:attrNameLst>
                                      </p:cBhvr>
                                      <p:to>
                                        <p:strVal val="visible"/>
                                      </p:to>
                                    </p:set>
                                    <p:animEffect transition="in" filter="fade">
                                      <p:cBhvr>
                                        <p:cTn id="28" dur="2000"/>
                                        <p:tgtEl>
                                          <p:spTgt spid="64819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72420"/>
                                        </p:tgtEl>
                                        <p:attrNameLst>
                                          <p:attrName>style.visibility</p:attrName>
                                        </p:attrNameLst>
                                      </p:cBhvr>
                                      <p:to>
                                        <p:strVal val="visible"/>
                                      </p:to>
                                    </p:set>
                                    <p:animEffect transition="in" filter="fade">
                                      <p:cBhvr>
                                        <p:cTn id="33" dur="2000"/>
                                        <p:tgtEl>
                                          <p:spTgt spid="5724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72419"/>
                                        </p:tgtEl>
                                        <p:attrNameLst>
                                          <p:attrName>style.visibility</p:attrName>
                                        </p:attrNameLst>
                                      </p:cBhvr>
                                      <p:to>
                                        <p:strVal val="visible"/>
                                      </p:to>
                                    </p:set>
                                    <p:animEffect transition="in" filter="fade">
                                      <p:cBhvr>
                                        <p:cTn id="38" dur="2000"/>
                                        <p:tgtEl>
                                          <p:spTgt spid="5724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72421"/>
                                        </p:tgtEl>
                                        <p:attrNameLst>
                                          <p:attrName>style.visibility</p:attrName>
                                        </p:attrNameLst>
                                      </p:cBhvr>
                                      <p:to>
                                        <p:strVal val="visible"/>
                                      </p:to>
                                    </p:set>
                                    <p:animEffect transition="in" filter="fade">
                                      <p:cBhvr>
                                        <p:cTn id="43" dur="2000"/>
                                        <p:tgtEl>
                                          <p:spTgt spid="5724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72430"/>
                                        </p:tgtEl>
                                        <p:attrNameLst>
                                          <p:attrName>style.visibility</p:attrName>
                                        </p:attrNameLst>
                                      </p:cBhvr>
                                      <p:to>
                                        <p:strVal val="visible"/>
                                      </p:to>
                                    </p:set>
                                    <p:animEffect transition="in" filter="fade">
                                      <p:cBhvr>
                                        <p:cTn id="48" dur="2000"/>
                                        <p:tgtEl>
                                          <p:spTgt spid="572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5" grpId="0" animBg="1"/>
      <p:bldP spid="572419" grpId="0" animBg="1"/>
      <p:bldP spid="572420" grpId="0"/>
      <p:bldP spid="572421" grpId="0"/>
      <p:bldP spid="572422" grpId="0" animBg="1"/>
      <p:bldP spid="572426" grpId="0" animBg="1"/>
      <p:bldP spid="572427" grpId="0" animBg="1"/>
      <p:bldP spid="572428" grpId="0" animBg="1"/>
      <p:bldP spid="572429" grpId="0" animBg="1"/>
      <p:bldP spid="57243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685800" y="333375"/>
            <a:ext cx="7772400" cy="1295400"/>
          </a:xfrm>
        </p:spPr>
        <p:txBody>
          <a:bodyPr/>
          <a:lstStyle/>
          <a:p>
            <a:pPr>
              <a:defRPr/>
            </a:pPr>
            <a:r>
              <a:rPr lang="en-GB" sz="4000" b="1" dirty="0" smtClean="0">
                <a:solidFill>
                  <a:srgbClr val="FFFF99"/>
                </a:solidFill>
                <a:effectLst>
                  <a:outerShdw blurRad="38100" dist="38100" dir="2700000" algn="tl">
                    <a:srgbClr val="000000"/>
                  </a:outerShdw>
                </a:effectLst>
              </a:rPr>
              <a:t>Compassion as Ascent or Decent?</a:t>
            </a:r>
          </a:p>
        </p:txBody>
      </p:sp>
      <p:sp>
        <p:nvSpPr>
          <p:cNvPr id="59395" name="Rectangle 3"/>
          <p:cNvSpPr>
            <a:spLocks noGrp="1" noChangeArrowheads="1"/>
          </p:cNvSpPr>
          <p:nvPr>
            <p:ph type="body" idx="4294967295"/>
          </p:nvPr>
        </p:nvSpPr>
        <p:spPr>
          <a:xfrm>
            <a:off x="685800" y="1557338"/>
            <a:ext cx="7772400" cy="4538662"/>
          </a:xfrm>
        </p:spPr>
        <p:txBody>
          <a:bodyPr/>
          <a:lstStyle/>
          <a:p>
            <a:pPr>
              <a:defRPr/>
            </a:pPr>
            <a:r>
              <a:rPr lang="en-US" b="1" dirty="0" smtClean="0">
                <a:solidFill>
                  <a:schemeClr val="bg1"/>
                </a:solidFill>
                <a:effectLst>
                  <a:outerShdw blurRad="38100" dist="38100" dir="2700000" algn="tl">
                    <a:srgbClr val="000000"/>
                  </a:outerShdw>
                </a:effectLst>
              </a:rPr>
              <a:t>Compassion is not getting rid of the difficult contents of the mind but mindfully engaging with them (e.g., rage, fear prejudice) – going into, not away from</a:t>
            </a:r>
          </a:p>
          <a:p>
            <a:pPr>
              <a:buFontTx/>
              <a:buNone/>
              <a:defRPr/>
            </a:pPr>
            <a:endParaRPr lang="en-US" b="1" dirty="0" smtClean="0">
              <a:solidFill>
                <a:schemeClr val="bg1"/>
              </a:solidFill>
              <a:effectLst>
                <a:outerShdw blurRad="38100" dist="38100" dir="2700000" algn="tl">
                  <a:srgbClr val="000000"/>
                </a:outerShdw>
              </a:effectLst>
            </a:endParaRPr>
          </a:p>
          <a:p>
            <a:pPr>
              <a:defRPr/>
            </a:pPr>
            <a:r>
              <a:rPr lang="en-US" b="1" dirty="0" smtClean="0">
                <a:solidFill>
                  <a:schemeClr val="bg1"/>
                </a:solidFill>
                <a:effectLst>
                  <a:outerShdw blurRad="38100" dist="38100" dir="2700000" algn="tl">
                    <a:srgbClr val="000000"/>
                  </a:outerShdw>
                </a:effectLst>
              </a:rPr>
              <a:t>Compassion is becoming mindful and then being able to choose because it is not blaming but containing</a:t>
            </a:r>
          </a:p>
          <a:p>
            <a:pPr>
              <a:buFontTx/>
              <a:buNone/>
              <a:defRPr/>
            </a:pPr>
            <a:endParaRPr lang="en-GB" sz="3600" b="1" dirty="0" smtClean="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ChangeArrowheads="1"/>
          </p:cNvSpPr>
          <p:nvPr>
            <p:ph type="ctrTitle" idx="4294967295"/>
          </p:nvPr>
        </p:nvSpPr>
        <p:spPr>
          <a:xfrm>
            <a:off x="179388" y="188913"/>
            <a:ext cx="8458200" cy="457200"/>
          </a:xfrm>
        </p:spPr>
        <p:txBody>
          <a:bodyPr/>
          <a:lstStyle/>
          <a:p>
            <a:pPr eaLnBrk="1" hangingPunct="1">
              <a:defRPr/>
            </a:pPr>
            <a:r>
              <a:rPr lang="en-US" b="1">
                <a:solidFill>
                  <a:srgbClr val="FFFF00"/>
                </a:solidFill>
                <a:effectLst>
                  <a:outerShdw blurRad="38100" dist="38100" dir="2700000" algn="tl">
                    <a:srgbClr val="000000"/>
                  </a:outerShdw>
                </a:effectLst>
              </a:rPr>
              <a:t>Compassion  as Flow</a:t>
            </a:r>
          </a:p>
        </p:txBody>
      </p:sp>
      <p:sp>
        <p:nvSpPr>
          <p:cNvPr id="755715" name="Rectangle 3"/>
          <p:cNvSpPr>
            <a:spLocks noGrp="1" noChangeArrowheads="1"/>
          </p:cNvSpPr>
          <p:nvPr>
            <p:ph type="subTitle" idx="4294967295"/>
          </p:nvPr>
        </p:nvSpPr>
        <p:spPr>
          <a:xfrm>
            <a:off x="323850" y="981075"/>
            <a:ext cx="8569325" cy="5564188"/>
          </a:xfrm>
        </p:spPr>
        <p:txBody>
          <a:bodyPr/>
          <a:lstStyle/>
          <a:p>
            <a:pPr marL="0" indent="0" eaLnBrk="1" hangingPunct="1">
              <a:lnSpc>
                <a:spcPct val="120000"/>
              </a:lnSpc>
              <a:buFontTx/>
              <a:buNone/>
              <a:defRPr/>
            </a:pPr>
            <a:r>
              <a:rPr lang="en-GB" sz="2400" b="1" i="1">
                <a:solidFill>
                  <a:schemeClr val="bg1"/>
                </a:solidFill>
                <a:effectLst>
                  <a:outerShdw blurRad="38100" dist="38100" dir="2700000" algn="tl">
                    <a:srgbClr val="000000"/>
                  </a:outerShdw>
                </a:effectLst>
              </a:rPr>
              <a:t>	    </a:t>
            </a:r>
            <a:r>
              <a:rPr lang="en-GB" b="1">
                <a:solidFill>
                  <a:schemeClr val="bg1"/>
                </a:solidFill>
                <a:effectLst>
                  <a:outerShdw blurRad="38100" dist="38100" dir="2700000" algn="tl">
                    <a:srgbClr val="000000"/>
                  </a:outerShdw>
                </a:effectLst>
              </a:rPr>
              <a:t>Different practices for each</a:t>
            </a:r>
          </a:p>
          <a:p>
            <a:pPr marL="0" indent="0" eaLnBrk="1" hangingPunct="1">
              <a:lnSpc>
                <a:spcPct val="120000"/>
              </a:lnSpc>
              <a:buFontTx/>
              <a:buNone/>
              <a:defRPr/>
            </a:pPr>
            <a:endParaRPr lang="en-GB" sz="2400" b="1" i="1">
              <a:solidFill>
                <a:schemeClr val="bg1"/>
              </a:solidFill>
              <a:effectLst>
                <a:outerShdw blurRad="38100" dist="38100" dir="2700000" algn="tl">
                  <a:srgbClr val="000000"/>
                </a:outerShdw>
              </a:effectLst>
            </a:endParaRPr>
          </a:p>
          <a:p>
            <a:pPr marL="0" indent="0" algn="just" eaLnBrk="1" hangingPunct="1">
              <a:lnSpc>
                <a:spcPct val="155000"/>
              </a:lnSpc>
              <a:buFontTx/>
              <a:buNone/>
              <a:defRPr/>
            </a:pPr>
            <a:r>
              <a:rPr lang="en-GB" sz="2400" b="1" i="1">
                <a:solidFill>
                  <a:schemeClr val="bg1"/>
                </a:solidFill>
                <a:effectLst>
                  <a:outerShdw blurRad="38100" dist="38100" dir="2700000" algn="tl">
                    <a:srgbClr val="000000"/>
                  </a:outerShdw>
                </a:effectLst>
              </a:rPr>
              <a:t>	</a:t>
            </a:r>
            <a:r>
              <a:rPr lang="en-GB" b="1">
                <a:solidFill>
                  <a:schemeClr val="bg1"/>
                </a:solidFill>
                <a:effectLst>
                  <a:outerShdw blurRad="38100" dist="38100" dir="2700000" algn="tl">
                    <a:srgbClr val="000000"/>
                  </a:outerShdw>
                </a:effectLst>
              </a:rPr>
              <a:t>Other 				Self</a:t>
            </a:r>
          </a:p>
          <a:p>
            <a:pPr marL="0" indent="0" algn="just" eaLnBrk="1" hangingPunct="1">
              <a:lnSpc>
                <a:spcPct val="165000"/>
              </a:lnSpc>
              <a:buFontTx/>
              <a:buNone/>
              <a:defRPr/>
            </a:pPr>
            <a:r>
              <a:rPr lang="en-GB" b="1">
                <a:solidFill>
                  <a:schemeClr val="bg1"/>
                </a:solidFill>
                <a:effectLst>
                  <a:outerShdw blurRad="38100" dist="38100" dir="2700000" algn="tl">
                    <a:srgbClr val="000000"/>
                  </a:outerShdw>
                </a:effectLst>
              </a:rPr>
              <a:t>	Self					Other</a:t>
            </a:r>
          </a:p>
          <a:p>
            <a:pPr marL="0" indent="0" algn="just" eaLnBrk="1" hangingPunct="1">
              <a:lnSpc>
                <a:spcPct val="165000"/>
              </a:lnSpc>
              <a:buFontTx/>
              <a:buNone/>
              <a:defRPr/>
            </a:pPr>
            <a:r>
              <a:rPr lang="en-GB" b="1">
                <a:solidFill>
                  <a:schemeClr val="bg1"/>
                </a:solidFill>
                <a:effectLst>
                  <a:outerShdw blurRad="38100" dist="38100" dir="2700000" algn="tl">
                    <a:srgbClr val="000000"/>
                  </a:outerShdw>
                </a:effectLst>
              </a:rPr>
              <a:t>	Self 					Self</a:t>
            </a:r>
          </a:p>
          <a:p>
            <a:pPr marL="0" indent="0" algn="just" eaLnBrk="1" hangingPunct="1">
              <a:lnSpc>
                <a:spcPct val="120000"/>
              </a:lnSpc>
              <a:buFontTx/>
              <a:buNone/>
              <a:defRPr/>
            </a:pPr>
            <a:endParaRPr lang="en-GB" sz="2400" b="1">
              <a:solidFill>
                <a:schemeClr val="bg1"/>
              </a:solidFill>
              <a:effectLst>
                <a:outerShdw blurRad="38100" dist="38100" dir="2700000" algn="tl">
                  <a:srgbClr val="000000"/>
                </a:outerShdw>
              </a:effectLst>
            </a:endParaRPr>
          </a:p>
          <a:p>
            <a:pPr marL="0" indent="0" algn="ctr" eaLnBrk="1" hangingPunct="1">
              <a:lnSpc>
                <a:spcPct val="120000"/>
              </a:lnSpc>
              <a:buFontTx/>
              <a:buNone/>
              <a:defRPr/>
            </a:pPr>
            <a:r>
              <a:rPr lang="en-GB" sz="2800" b="1">
                <a:solidFill>
                  <a:schemeClr val="bg1"/>
                </a:solidFill>
                <a:effectLst>
                  <a:outerShdw blurRad="38100" dist="38100" dir="2700000" algn="tl">
                    <a:srgbClr val="000000"/>
                  </a:outerShdw>
                </a:effectLst>
              </a:rPr>
              <a:t>Evidence that </a:t>
            </a:r>
            <a:r>
              <a:rPr lang="en-GB" sz="2800" b="1" i="1">
                <a:solidFill>
                  <a:schemeClr val="bg1"/>
                </a:solidFill>
                <a:effectLst>
                  <a:outerShdw blurRad="38100" dist="38100" dir="2700000" algn="tl">
                    <a:srgbClr val="000000"/>
                  </a:outerShdw>
                </a:effectLst>
              </a:rPr>
              <a:t>intentionally</a:t>
            </a:r>
            <a:r>
              <a:rPr lang="en-GB" sz="2800" b="1">
                <a:solidFill>
                  <a:schemeClr val="bg1"/>
                </a:solidFill>
                <a:effectLst>
                  <a:outerShdw blurRad="38100" dist="38100" dir="2700000" algn="tl">
                    <a:srgbClr val="000000"/>
                  </a:outerShdw>
                </a:effectLst>
              </a:rPr>
              <a:t> practicing each of these can have impacts on mental states and social behaviour</a:t>
            </a:r>
            <a:endParaRPr lang="en-GB" sz="2800" b="1" i="1">
              <a:solidFill>
                <a:srgbClr val="FFFF00"/>
              </a:solidFill>
              <a:effectLst>
                <a:outerShdw blurRad="38100" dist="38100" dir="2700000" algn="tl">
                  <a:srgbClr val="000000"/>
                </a:outerShdw>
              </a:effectLst>
            </a:endParaRPr>
          </a:p>
        </p:txBody>
      </p:sp>
      <p:sp>
        <p:nvSpPr>
          <p:cNvPr id="755716" name="Line 4"/>
          <p:cNvSpPr>
            <a:spLocks noChangeShapeType="1"/>
          </p:cNvSpPr>
          <p:nvPr/>
        </p:nvSpPr>
        <p:spPr bwMode="auto">
          <a:xfrm>
            <a:off x="3563938" y="2708275"/>
            <a:ext cx="1439862" cy="0"/>
          </a:xfrm>
          <a:prstGeom prst="line">
            <a:avLst/>
          </a:prstGeom>
          <a:noFill/>
          <a:ln w="57150">
            <a:solidFill>
              <a:srgbClr val="FFFF00"/>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755717" name="Line 5"/>
          <p:cNvSpPr>
            <a:spLocks noChangeShapeType="1"/>
          </p:cNvSpPr>
          <p:nvPr/>
        </p:nvSpPr>
        <p:spPr bwMode="auto">
          <a:xfrm>
            <a:off x="3563938" y="3573463"/>
            <a:ext cx="1439862" cy="0"/>
          </a:xfrm>
          <a:prstGeom prst="line">
            <a:avLst/>
          </a:prstGeom>
          <a:noFill/>
          <a:ln w="57150">
            <a:solidFill>
              <a:srgbClr val="FFFF00"/>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755718" name="Line 6"/>
          <p:cNvSpPr>
            <a:spLocks noChangeShapeType="1"/>
          </p:cNvSpPr>
          <p:nvPr/>
        </p:nvSpPr>
        <p:spPr bwMode="auto">
          <a:xfrm>
            <a:off x="3563938" y="4292600"/>
            <a:ext cx="1439862" cy="0"/>
          </a:xfrm>
          <a:prstGeom prst="line">
            <a:avLst/>
          </a:prstGeom>
          <a:noFill/>
          <a:ln w="57150">
            <a:solidFill>
              <a:srgbClr val="FFFF00"/>
            </a:solidFill>
            <a:round/>
            <a:headEnd/>
            <a:tailEnd type="triangle" w="med" len="med"/>
          </a:ln>
          <a:effectLst/>
          <a:extLst/>
        </p:spPr>
        <p:txBody>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title" idx="4294967295"/>
          </p:nvPr>
        </p:nvSpPr>
        <p:spPr>
          <a:xfrm>
            <a:off x="762000" y="228600"/>
            <a:ext cx="7696200" cy="685800"/>
          </a:xfrm>
        </p:spPr>
        <p:txBody>
          <a:bodyPr/>
          <a:lstStyle/>
          <a:p>
            <a:pPr eaLnBrk="1" hangingPunct="1">
              <a:defRPr/>
            </a:pPr>
            <a:r>
              <a:rPr lang="en-GB" sz="4000" b="1" smtClean="0">
                <a:solidFill>
                  <a:srgbClr val="FFFF00"/>
                </a:solidFill>
                <a:effectLst>
                  <a:outerShdw blurRad="38100" dist="38100" dir="2700000" algn="tl">
                    <a:srgbClr val="000000"/>
                  </a:outerShdw>
                </a:effectLst>
              </a:rPr>
              <a:t>Data From Group Study</a:t>
            </a:r>
          </a:p>
        </p:txBody>
      </p:sp>
      <p:sp>
        <p:nvSpPr>
          <p:cNvPr id="910339" name="Rectangle 3"/>
          <p:cNvSpPr>
            <a:spLocks noChangeArrowheads="1"/>
          </p:cNvSpPr>
          <p:nvPr/>
        </p:nvSpPr>
        <p:spPr bwMode="auto">
          <a:xfrm>
            <a:off x="3028950" y="1976438"/>
            <a:ext cx="9144000" cy="0"/>
          </a:xfrm>
          <a:prstGeom prst="rect">
            <a:avLst/>
          </a:prstGeom>
          <a:noFill/>
          <a:ln>
            <a:noFill/>
          </a:ln>
          <a:effectLst/>
          <a:extLst/>
        </p:spPr>
        <p:txBody>
          <a:bodyPr>
            <a:spAutoFit/>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910340" name="Rectangle 4"/>
          <p:cNvSpPr>
            <a:spLocks noChangeArrowheads="1"/>
          </p:cNvSpPr>
          <p:nvPr/>
        </p:nvSpPr>
        <p:spPr bwMode="auto">
          <a:xfrm>
            <a:off x="2909888" y="1966913"/>
            <a:ext cx="9144000" cy="0"/>
          </a:xfrm>
          <a:prstGeom prst="rect">
            <a:avLst/>
          </a:prstGeom>
          <a:noFill/>
          <a:ln>
            <a:noFill/>
          </a:ln>
          <a:effectLst/>
          <a:extLst/>
        </p:spPr>
        <p:txBody>
          <a:bodyPr>
            <a:spAutoFit/>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graphicFrame>
        <p:nvGraphicFramePr>
          <p:cNvPr id="603178" name="Object 42"/>
          <p:cNvGraphicFramePr>
            <a:graphicFrameLocks noChangeAspect="1"/>
          </p:cNvGraphicFramePr>
          <p:nvPr/>
        </p:nvGraphicFramePr>
        <p:xfrm>
          <a:off x="395288" y="990600"/>
          <a:ext cx="8382000" cy="5867400"/>
        </p:xfrm>
        <a:graphic>
          <a:graphicData uri="http://schemas.openxmlformats.org/presentationml/2006/ole">
            <mc:AlternateContent xmlns:mc="http://schemas.openxmlformats.org/markup-compatibility/2006">
              <mc:Choice xmlns:v="urn:schemas-microsoft-com:vml" Requires="v">
                <p:oleObj spid="_x0000_s603179" name="Chart" r:id="rId4" imgW="3257431" imgH="2590935" progId="Excel.Chart.8">
                  <p:embed/>
                </p:oleObj>
              </mc:Choice>
              <mc:Fallback>
                <p:oleObj name="Chart" r:id="rId4" imgW="3257431" imgH="2590935" progId="Excel.Chart.8">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990600"/>
                        <a:ext cx="8382000" cy="586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8" name="Rectangle 2"/>
          <p:cNvSpPr>
            <a:spLocks noGrp="1" noChangeArrowheads="1"/>
          </p:cNvSpPr>
          <p:nvPr>
            <p:ph type="ctrTitle" idx="4294967295"/>
          </p:nvPr>
        </p:nvSpPr>
        <p:spPr>
          <a:xfrm>
            <a:off x="685800" y="457200"/>
            <a:ext cx="7772400" cy="533400"/>
          </a:xfrm>
        </p:spPr>
        <p:txBody>
          <a:bodyPr/>
          <a:lstStyle/>
          <a:p>
            <a:pPr>
              <a:defRPr/>
            </a:pPr>
            <a:r>
              <a:rPr lang="en-GB" sz="4000" b="1" smtClean="0">
                <a:solidFill>
                  <a:srgbClr val="FF6600"/>
                </a:solidFill>
                <a:effectLst>
                  <a:outerShdw blurRad="38100" dist="38100" dir="2700000" algn="tl">
                    <a:srgbClr val="000000"/>
                  </a:outerShdw>
                </a:effectLst>
              </a:rPr>
              <a:t>Sources of behaviour</a:t>
            </a:r>
          </a:p>
        </p:txBody>
      </p:sp>
      <p:sp>
        <p:nvSpPr>
          <p:cNvPr id="1524739" name="Rectangle 3"/>
          <p:cNvSpPr>
            <a:spLocks noGrp="1" noChangeArrowheads="1"/>
          </p:cNvSpPr>
          <p:nvPr>
            <p:ph type="subTitle" idx="4294967295"/>
          </p:nvPr>
        </p:nvSpPr>
        <p:spPr>
          <a:xfrm>
            <a:off x="1066800" y="1295400"/>
            <a:ext cx="7239000" cy="4800600"/>
          </a:xfrm>
        </p:spPr>
        <p:txBody>
          <a:bodyPr/>
          <a:lstStyle/>
          <a:p>
            <a:pPr marL="0" indent="0">
              <a:buFontTx/>
              <a:buNone/>
              <a:defRPr/>
            </a:pPr>
            <a:endParaRPr lang="en-GB" sz="2400" b="1" smtClean="0">
              <a:solidFill>
                <a:schemeClr val="bg1"/>
              </a:solidFill>
              <a:effectLst>
                <a:outerShdw blurRad="38100" dist="38100" dir="2700000" algn="tl">
                  <a:srgbClr val="000000"/>
                </a:outerShdw>
              </a:effectLst>
            </a:endParaRPr>
          </a:p>
          <a:p>
            <a:pPr marL="0" indent="0">
              <a:buFontTx/>
              <a:buNone/>
              <a:defRPr/>
            </a:pPr>
            <a:endParaRPr lang="en-GB" sz="2400" b="1" smtClean="0">
              <a:solidFill>
                <a:schemeClr val="bg1"/>
              </a:solidFill>
              <a:effectLst>
                <a:outerShdw blurRad="38100" dist="38100" dir="2700000" algn="tl">
                  <a:srgbClr val="000000"/>
                </a:outerShdw>
              </a:effectLst>
            </a:endParaRPr>
          </a:p>
          <a:p>
            <a:pPr marL="0" indent="0">
              <a:buFontTx/>
              <a:buNone/>
              <a:defRPr/>
            </a:pPr>
            <a:endParaRPr lang="en-GB" sz="3600" b="1" smtClean="0">
              <a:solidFill>
                <a:schemeClr val="bg1"/>
              </a:solidFill>
              <a:effectLst>
                <a:outerShdw blurRad="38100" dist="38100" dir="2700000" algn="tl">
                  <a:srgbClr val="000000"/>
                </a:outerShdw>
              </a:effectLst>
            </a:endParaRPr>
          </a:p>
        </p:txBody>
      </p:sp>
      <p:graphicFrame>
        <p:nvGraphicFramePr>
          <p:cNvPr id="610319" name="Object 15" descr="Parchment"/>
          <p:cNvGraphicFramePr>
            <a:graphicFrameLocks noChangeAspect="1"/>
          </p:cNvGraphicFramePr>
          <p:nvPr/>
        </p:nvGraphicFramePr>
        <p:xfrm>
          <a:off x="0" y="-188913"/>
          <a:ext cx="9145588" cy="7046913"/>
        </p:xfrm>
        <a:graphic>
          <a:graphicData uri="http://schemas.openxmlformats.org/presentationml/2006/ole">
            <mc:AlternateContent xmlns:mc="http://schemas.openxmlformats.org/markup-compatibility/2006">
              <mc:Choice xmlns:v="urn:schemas-microsoft-com:vml" Requires="v">
                <p:oleObj spid="_x0000_s610320" name="Bitmap Image" r:id="rId4" imgW="8419048" imgH="5915851" progId="PBrush">
                  <p:embed/>
                </p:oleObj>
              </mc:Choice>
              <mc:Fallback>
                <p:oleObj name="Bitmap Image" r:id="rId4" imgW="8419048" imgH="5915851" progId="PBrush">
                  <p:embed/>
                  <p:pic>
                    <p:nvPicPr>
                      <p:cNvPr id="0" name="Picture 15" descr="Parch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8913"/>
                        <a:ext cx="9145588" cy="7046913"/>
                      </a:xfrm>
                      <a:prstGeom prst="rect">
                        <a:avLst/>
                      </a:prstGeom>
                      <a:blipFill dpi="0" rotWithShape="0">
                        <a:blip/>
                        <a:srcRect/>
                        <a:tile tx="0" ty="0" sx="100000" sy="100000" flip="none" algn="tl"/>
                      </a:bli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24742" name="Text Box 6"/>
          <p:cNvSpPr txBox="1">
            <a:spLocks noChangeArrowheads="1"/>
          </p:cNvSpPr>
          <p:nvPr/>
        </p:nvSpPr>
        <p:spPr bwMode="auto">
          <a:xfrm>
            <a:off x="1835150" y="1196975"/>
            <a:ext cx="5041900" cy="3292475"/>
          </a:xfrm>
          <a:prstGeom prst="rect">
            <a:avLst/>
          </a:prstGeom>
          <a:noFill/>
          <a:ln w="12700">
            <a:noFill/>
            <a:miter lim="800000"/>
            <a:headEnd type="none" w="sm" len="sm"/>
            <a:tailEnd type="none" w="sm" len="sm"/>
          </a:ln>
          <a:effectLst/>
        </p:spPr>
        <p:txBody>
          <a:bodyPr>
            <a:spAutoFit/>
          </a:bodyPr>
          <a:lstStyle/>
          <a:p>
            <a:pPr algn="ctr">
              <a:defRPr/>
            </a:pPr>
            <a:r>
              <a:rPr lang="en-GB" sz="3200" i="1" dirty="0">
                <a:solidFill>
                  <a:srgbClr val="0033CC"/>
                </a:solidFill>
                <a:effectLst>
                  <a:outerShdw blurRad="38100" dist="38100" dir="2700000" algn="tl">
                    <a:srgbClr val="000000"/>
                  </a:outerShdw>
                </a:effectLst>
              </a:rPr>
              <a:t>New Brain</a:t>
            </a:r>
            <a:endParaRPr lang="en-GB" sz="3200" dirty="0">
              <a:solidFill>
                <a:srgbClr val="0033CC"/>
              </a:solidFill>
            </a:endParaRPr>
          </a:p>
          <a:p>
            <a:pPr algn="ctr">
              <a:defRPr/>
            </a:pPr>
            <a:r>
              <a:rPr lang="en-GB" sz="2400" dirty="0">
                <a:solidFill>
                  <a:srgbClr val="0033CC"/>
                </a:solidFill>
              </a:rPr>
              <a:t>Imagination, </a:t>
            </a:r>
          </a:p>
          <a:p>
            <a:pPr algn="ctr">
              <a:defRPr/>
            </a:pPr>
            <a:r>
              <a:rPr lang="en-GB" sz="2400" dirty="0">
                <a:solidFill>
                  <a:srgbClr val="0033CC"/>
                </a:solidFill>
              </a:rPr>
              <a:t>Planning, Anticipation </a:t>
            </a:r>
          </a:p>
          <a:p>
            <a:pPr algn="ctr">
              <a:defRPr/>
            </a:pPr>
            <a:r>
              <a:rPr lang="en-GB" sz="2400" dirty="0">
                <a:solidFill>
                  <a:srgbClr val="0033CC"/>
                </a:solidFill>
              </a:rPr>
              <a:t>Rumination, Reflection</a:t>
            </a:r>
          </a:p>
          <a:p>
            <a:pPr algn="ctr">
              <a:defRPr/>
            </a:pPr>
            <a:r>
              <a:rPr lang="en-GB" sz="2400" dirty="0">
                <a:solidFill>
                  <a:srgbClr val="0033CC"/>
                </a:solidFill>
              </a:rPr>
              <a:t>Purposeful focusing of the mind</a:t>
            </a:r>
          </a:p>
          <a:p>
            <a:pPr algn="ctr">
              <a:defRPr/>
            </a:pPr>
            <a:r>
              <a:rPr lang="en-GB" sz="2400" dirty="0">
                <a:solidFill>
                  <a:srgbClr val="0033CC"/>
                </a:solidFill>
              </a:rPr>
              <a:t>Integration</a:t>
            </a:r>
          </a:p>
          <a:p>
            <a:pPr algn="ctr">
              <a:defRPr/>
            </a:pPr>
            <a:r>
              <a:rPr lang="en-GB" sz="2400" dirty="0">
                <a:solidFill>
                  <a:srgbClr val="0033CC"/>
                </a:solidFill>
              </a:rPr>
              <a:t>Symbol user</a:t>
            </a:r>
          </a:p>
          <a:p>
            <a:pPr algn="ctr">
              <a:defRPr/>
            </a:pPr>
            <a:r>
              <a:rPr lang="en-GB" sz="3200" dirty="0">
                <a:solidFill>
                  <a:srgbClr val="0033CC"/>
                </a:solidFill>
              </a:rPr>
              <a:t>Self Identity</a:t>
            </a:r>
          </a:p>
        </p:txBody>
      </p:sp>
      <p:sp>
        <p:nvSpPr>
          <p:cNvPr id="1546246" name="Text Box 7"/>
          <p:cNvSpPr txBox="1">
            <a:spLocks noChangeArrowheads="1"/>
          </p:cNvSpPr>
          <p:nvPr/>
        </p:nvSpPr>
        <p:spPr bwMode="auto">
          <a:xfrm>
            <a:off x="900113" y="0"/>
            <a:ext cx="7993062" cy="641350"/>
          </a:xfrm>
          <a:prstGeom prst="rect">
            <a:avLst/>
          </a:prstGeom>
          <a:noFill/>
          <a:ln w="12700">
            <a:noFill/>
            <a:miter lim="800000"/>
            <a:headEnd type="none" w="sm" len="sm"/>
            <a:tailEnd type="none" w="sm" len="sm"/>
          </a:ln>
        </p:spPr>
        <p:txBody>
          <a:bodyPr>
            <a:spAutoFit/>
          </a:bodyPr>
          <a:lstStyle/>
          <a:p>
            <a:pPr algn="ctr">
              <a:spcBef>
                <a:spcPct val="50000"/>
              </a:spcBef>
              <a:defRPr/>
            </a:pPr>
            <a:r>
              <a:rPr lang="en-GB" sz="3600">
                <a:solidFill>
                  <a:srgbClr val="CC6600"/>
                </a:solidFill>
                <a:effectLst>
                  <a:outerShdw blurRad="38100" dist="38100" dir="2700000" algn="tl">
                    <a:srgbClr val="000000"/>
                  </a:outerShdw>
                </a:effectLst>
              </a:rPr>
              <a:t>New Brian Abilities</a:t>
            </a:r>
          </a:p>
        </p:txBody>
      </p:sp>
      <p:sp>
        <p:nvSpPr>
          <p:cNvPr id="1546247" name="Text Box 7"/>
          <p:cNvSpPr txBox="1">
            <a:spLocks noChangeArrowheads="1"/>
          </p:cNvSpPr>
          <p:nvPr/>
        </p:nvSpPr>
        <p:spPr bwMode="auto">
          <a:xfrm>
            <a:off x="2627313" y="5876925"/>
            <a:ext cx="4681537" cy="641350"/>
          </a:xfrm>
          <a:prstGeom prst="rect">
            <a:avLst/>
          </a:prstGeom>
          <a:noFill/>
          <a:ln w="9525">
            <a:noFill/>
            <a:miter lim="800000"/>
            <a:headEnd/>
            <a:tailEnd/>
          </a:ln>
          <a:effectLst/>
        </p:spPr>
        <p:txBody>
          <a:bodyPr>
            <a:spAutoFit/>
          </a:bodyPr>
          <a:lstStyle/>
          <a:p>
            <a:pPr>
              <a:spcBef>
                <a:spcPct val="50000"/>
              </a:spcBef>
              <a:defRPr/>
            </a:pPr>
            <a:r>
              <a:rPr lang="en-GB" sz="3600">
                <a:solidFill>
                  <a:srgbClr val="CC6600"/>
                </a:solidFill>
                <a:effectLst>
                  <a:outerShdw blurRad="38100" dist="38100" dir="2700000" algn="tl">
                    <a:srgbClr val="000000"/>
                  </a:outerShdw>
                </a:effectLst>
              </a:rPr>
              <a:t>Getting ‘Smart’</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ChangeArrowheads="1"/>
          </p:cNvSpPr>
          <p:nvPr>
            <p:ph type="title" idx="4294967295"/>
          </p:nvPr>
        </p:nvSpPr>
        <p:spPr>
          <a:xfrm>
            <a:off x="685800" y="609600"/>
            <a:ext cx="7772400" cy="228600"/>
          </a:xfrm>
        </p:spPr>
        <p:txBody>
          <a:bodyPr/>
          <a:lstStyle/>
          <a:p>
            <a:pPr eaLnBrk="1" hangingPunct="1">
              <a:defRPr/>
            </a:pPr>
            <a:r>
              <a:rPr lang="en-GB" sz="4000" b="1" smtClean="0">
                <a:solidFill>
                  <a:srgbClr val="FFFF00"/>
                </a:solidFill>
                <a:effectLst>
                  <a:outerShdw blurRad="38100" dist="38100" dir="2700000" algn="tl">
                    <a:srgbClr val="000000"/>
                  </a:outerShdw>
                </a:effectLst>
              </a:rPr>
              <a:t>Data From Group Study</a:t>
            </a:r>
          </a:p>
        </p:txBody>
      </p:sp>
      <p:sp>
        <p:nvSpPr>
          <p:cNvPr id="914435" name="Rectangle 3"/>
          <p:cNvSpPr>
            <a:spLocks noChangeArrowheads="1"/>
          </p:cNvSpPr>
          <p:nvPr/>
        </p:nvSpPr>
        <p:spPr bwMode="auto">
          <a:xfrm>
            <a:off x="3028950" y="1976438"/>
            <a:ext cx="9144000" cy="0"/>
          </a:xfrm>
          <a:prstGeom prst="rect">
            <a:avLst/>
          </a:prstGeom>
          <a:noFill/>
          <a:ln>
            <a:noFill/>
          </a:ln>
          <a:effectLst/>
          <a:extLst/>
        </p:spPr>
        <p:txBody>
          <a:bodyPr>
            <a:spAutoFit/>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914436" name="Rectangle 4"/>
          <p:cNvSpPr>
            <a:spLocks noChangeArrowheads="1"/>
          </p:cNvSpPr>
          <p:nvPr/>
        </p:nvSpPr>
        <p:spPr bwMode="auto">
          <a:xfrm>
            <a:off x="3028950" y="2043113"/>
            <a:ext cx="9144000" cy="0"/>
          </a:xfrm>
          <a:prstGeom prst="rect">
            <a:avLst/>
          </a:prstGeom>
          <a:noFill/>
          <a:ln>
            <a:noFill/>
          </a:ln>
          <a:effectLst/>
          <a:extLst/>
        </p:spPr>
        <p:txBody>
          <a:bodyPr>
            <a:spAutoFit/>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sp>
        <p:nvSpPr>
          <p:cNvPr id="914437" name="Rectangle 5"/>
          <p:cNvSpPr>
            <a:spLocks noChangeArrowheads="1"/>
          </p:cNvSpPr>
          <p:nvPr/>
        </p:nvSpPr>
        <p:spPr bwMode="auto">
          <a:xfrm>
            <a:off x="3028950" y="1971675"/>
            <a:ext cx="9144000" cy="0"/>
          </a:xfrm>
          <a:prstGeom prst="rect">
            <a:avLst/>
          </a:prstGeom>
          <a:noFill/>
          <a:ln>
            <a:noFill/>
          </a:ln>
          <a:effectLst/>
          <a:extLst/>
        </p:spPr>
        <p:txBody>
          <a:bodyPr>
            <a:spAutoFit/>
          </a:bodyPr>
          <a:lstStyle/>
          <a:p>
            <a:pPr>
              <a:lnSpc>
                <a:spcPct val="90000"/>
              </a:lnSpc>
              <a:spcBef>
                <a:spcPct val="20000"/>
              </a:spcBef>
              <a:defRPr/>
            </a:pPr>
            <a:endParaRPr lang="en-GB" sz="1800">
              <a:effectLst>
                <a:outerShdw blurRad="38100" dist="38100" dir="2700000" algn="tl">
                  <a:srgbClr val="000000">
                    <a:alpha val="43137"/>
                  </a:srgbClr>
                </a:outerShdw>
              </a:effectLst>
              <a:cs typeface="+mn-cs"/>
            </a:endParaRPr>
          </a:p>
        </p:txBody>
      </p:sp>
      <p:graphicFrame>
        <p:nvGraphicFramePr>
          <p:cNvPr id="605227" name="Object 43"/>
          <p:cNvGraphicFramePr>
            <a:graphicFrameLocks noChangeAspect="1"/>
          </p:cNvGraphicFramePr>
          <p:nvPr/>
        </p:nvGraphicFramePr>
        <p:xfrm>
          <a:off x="611188" y="1066800"/>
          <a:ext cx="8207375" cy="5791200"/>
        </p:xfrm>
        <a:graphic>
          <a:graphicData uri="http://schemas.openxmlformats.org/presentationml/2006/ole">
            <mc:AlternateContent xmlns:mc="http://schemas.openxmlformats.org/markup-compatibility/2006">
              <mc:Choice xmlns:v="urn:schemas-microsoft-com:vml" Requires="v">
                <p:oleObj spid="_x0000_s605228" name="Chart" r:id="rId4" imgW="3086202" imgH="2914701" progId="Excel.Chart.8">
                  <p:embed/>
                </p:oleObj>
              </mc:Choice>
              <mc:Fallback>
                <p:oleObj name="Chart" r:id="rId4" imgW="3086202" imgH="2914701" progId="Excel.Chart.8">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066800"/>
                        <a:ext cx="8207375" cy="579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idx="4294967295"/>
          </p:nvPr>
        </p:nvSpPr>
        <p:spPr>
          <a:xfrm>
            <a:off x="684213" y="333375"/>
            <a:ext cx="7772400" cy="431800"/>
          </a:xfrm>
        </p:spPr>
        <p:txBody>
          <a:bodyPr/>
          <a:lstStyle/>
          <a:p>
            <a:pPr eaLnBrk="1" hangingPunct="1">
              <a:defRPr/>
            </a:pPr>
            <a:r>
              <a:rPr lang="en-GB" b="1" smtClean="0">
                <a:solidFill>
                  <a:srgbClr val="FFFF00"/>
                </a:solidFill>
                <a:effectLst>
                  <a:outerShdw blurRad="38100" dist="38100" dir="2700000" algn="tl">
                    <a:srgbClr val="000000"/>
                  </a:outerShdw>
                </a:effectLst>
              </a:rPr>
              <a:t>Reflections</a:t>
            </a:r>
          </a:p>
        </p:txBody>
      </p:sp>
      <p:sp>
        <p:nvSpPr>
          <p:cNvPr id="920579" name="Rectangle 3"/>
          <p:cNvSpPr>
            <a:spLocks noGrp="1" noChangeArrowheads="1"/>
          </p:cNvSpPr>
          <p:nvPr>
            <p:ph type="body" idx="4294967295"/>
          </p:nvPr>
        </p:nvSpPr>
        <p:spPr>
          <a:xfrm>
            <a:off x="685800" y="1341438"/>
            <a:ext cx="7772400" cy="4754562"/>
          </a:xfrm>
        </p:spPr>
        <p:txBody>
          <a:bodyPr/>
          <a:lstStyle/>
          <a:p>
            <a:pPr marL="0" indent="0" algn="just" eaLnBrk="1" hangingPunct="1">
              <a:lnSpc>
                <a:spcPct val="80000"/>
              </a:lnSpc>
              <a:buClr>
                <a:srgbClr val="FFFF99"/>
              </a:buClr>
              <a:buFontTx/>
              <a:buNone/>
              <a:defRPr/>
            </a:pPr>
            <a:r>
              <a:rPr lang="en-GB" sz="2400" b="1" smtClean="0">
                <a:solidFill>
                  <a:schemeClr val="bg1"/>
                </a:solidFill>
                <a:effectLst>
                  <a:outerShdw blurRad="38100" dist="38100" dir="2700000" algn="tl">
                    <a:srgbClr val="000000"/>
                  </a:outerShdw>
                </a:effectLst>
              </a:rPr>
              <a:t>I would just like to tell you all here today what (CMT) means to me. It seemed to awaken a part of my brain that I was not aware existed.</a:t>
            </a:r>
          </a:p>
          <a:p>
            <a:pPr marL="0" indent="0" algn="just" eaLnBrk="1" hangingPunct="1">
              <a:lnSpc>
                <a:spcPct val="80000"/>
              </a:lnSpc>
              <a:buClr>
                <a:srgbClr val="FFFF99"/>
              </a:buClr>
              <a:buFontTx/>
              <a:buNone/>
              <a:defRPr/>
            </a:pPr>
            <a:r>
              <a:rPr lang="en-GB" sz="2400" b="1" smtClean="0">
                <a:solidFill>
                  <a:schemeClr val="bg1"/>
                </a:solidFill>
                <a:effectLst>
                  <a:outerShdw blurRad="38100" dist="38100" dir="2700000" algn="tl">
                    <a:srgbClr val="000000"/>
                  </a:outerShdw>
                </a:effectLst>
              </a:rPr>
              <a:t>The feeling of only ever having compassion for other people and never ever contemplating having any for myself.</a:t>
            </a:r>
          </a:p>
          <a:p>
            <a:pPr marL="0" indent="0" algn="just" eaLnBrk="1" hangingPunct="1">
              <a:lnSpc>
                <a:spcPct val="80000"/>
              </a:lnSpc>
              <a:buClr>
                <a:srgbClr val="FFFF99"/>
              </a:buClr>
              <a:buFontTx/>
              <a:buNone/>
              <a:defRPr/>
            </a:pPr>
            <a:r>
              <a:rPr lang="en-GB" sz="2400" b="1" smtClean="0">
                <a:solidFill>
                  <a:schemeClr val="bg1"/>
                </a:solidFill>
                <a:effectLst>
                  <a:outerShdw blurRad="38100" dist="38100" dir="2700000" algn="tl">
                    <a:srgbClr val="000000"/>
                  </a:outerShdw>
                </a:effectLst>
              </a:rPr>
              <a:t>Suddenly realising that it’s always been there, just that I have never knew how to use it towards myself.</a:t>
            </a:r>
          </a:p>
          <a:p>
            <a:pPr marL="0" indent="0" algn="just" eaLnBrk="1" hangingPunct="1">
              <a:lnSpc>
                <a:spcPct val="80000"/>
              </a:lnSpc>
              <a:buClr>
                <a:srgbClr val="FFFF99"/>
              </a:buClr>
              <a:buFontTx/>
              <a:buNone/>
              <a:defRPr/>
            </a:pPr>
            <a:endParaRPr lang="en-GB" sz="2400" b="1" smtClean="0">
              <a:solidFill>
                <a:schemeClr val="bg1"/>
              </a:solidFill>
              <a:effectLst>
                <a:outerShdw blurRad="38100" dist="38100" dir="2700000" algn="tl">
                  <a:srgbClr val="000000"/>
                </a:outerShdw>
              </a:effectLst>
            </a:endParaRPr>
          </a:p>
          <a:p>
            <a:pPr marL="0" indent="0" algn="just" eaLnBrk="1" hangingPunct="1">
              <a:lnSpc>
                <a:spcPct val="80000"/>
              </a:lnSpc>
              <a:buClr>
                <a:srgbClr val="FFFF99"/>
              </a:buClr>
              <a:buFontTx/>
              <a:buNone/>
              <a:defRPr/>
            </a:pPr>
            <a:r>
              <a:rPr lang="en-GB" sz="2400" b="1" smtClean="0">
                <a:solidFill>
                  <a:schemeClr val="bg1"/>
                </a:solidFill>
                <a:effectLst>
                  <a:outerShdw blurRad="38100" dist="38100" dir="2700000" algn="tl">
                    <a:srgbClr val="000000"/>
                  </a:outerShdw>
                </a:effectLst>
              </a:rPr>
              <a:t>It was such a beautiful, calming feeling to know it was Ok to feel like this towards myself without feeling guilty or bad about it.</a:t>
            </a:r>
          </a:p>
          <a:p>
            <a:pPr marL="0" indent="0" algn="just" eaLnBrk="1" hangingPunct="1">
              <a:lnSpc>
                <a:spcPct val="80000"/>
              </a:lnSpc>
              <a:buClr>
                <a:srgbClr val="FFFF99"/>
              </a:buClr>
              <a:buFontTx/>
              <a:buNone/>
              <a:defRPr/>
            </a:pPr>
            <a:r>
              <a:rPr lang="en-GB" sz="2400" b="1" smtClean="0">
                <a:solidFill>
                  <a:schemeClr val="bg1"/>
                </a:solidFill>
                <a:effectLst>
                  <a:outerShdw blurRad="38100" dist="38100" dir="2700000" algn="tl">
                    <a:srgbClr val="000000"/>
                  </a:outerShdw>
                </a:effectLst>
              </a:rPr>
              <a:t>Being able to draw on this when I was frightened and confused, to calm myself down and to put things in prospective and say to myself “IT’S OK TO FEEL LIKE THIS.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0579">
                                            <p:txEl>
                                              <p:pRg st="0" end="0"/>
                                            </p:txEl>
                                          </p:spTgt>
                                        </p:tgtEl>
                                        <p:attrNameLst>
                                          <p:attrName>style.visibility</p:attrName>
                                        </p:attrNameLst>
                                      </p:cBhvr>
                                      <p:to>
                                        <p:strVal val="visible"/>
                                      </p:to>
                                    </p:set>
                                    <p:anim calcmode="lin" valueType="num">
                                      <p:cBhvr additive="base">
                                        <p:cTn id="7" dur="500" fill="hold"/>
                                        <p:tgtEl>
                                          <p:spTgt spid="920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05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0579">
                                            <p:txEl>
                                              <p:pRg st="1" end="1"/>
                                            </p:txEl>
                                          </p:spTgt>
                                        </p:tgtEl>
                                        <p:attrNameLst>
                                          <p:attrName>style.visibility</p:attrName>
                                        </p:attrNameLst>
                                      </p:cBhvr>
                                      <p:to>
                                        <p:strVal val="visible"/>
                                      </p:to>
                                    </p:set>
                                    <p:anim calcmode="lin" valueType="num">
                                      <p:cBhvr additive="base">
                                        <p:cTn id="11" dur="500" fill="hold"/>
                                        <p:tgtEl>
                                          <p:spTgt spid="9205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05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0579">
                                            <p:txEl>
                                              <p:pRg st="2" end="2"/>
                                            </p:txEl>
                                          </p:spTgt>
                                        </p:tgtEl>
                                        <p:attrNameLst>
                                          <p:attrName>style.visibility</p:attrName>
                                        </p:attrNameLst>
                                      </p:cBhvr>
                                      <p:to>
                                        <p:strVal val="visible"/>
                                      </p:to>
                                    </p:set>
                                    <p:anim calcmode="lin" valueType="num">
                                      <p:cBhvr additive="base">
                                        <p:cTn id="15" dur="500" fill="hold"/>
                                        <p:tgtEl>
                                          <p:spTgt spid="9205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0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920579">
                                            <p:txEl>
                                              <p:pRg st="4" end="4"/>
                                            </p:txEl>
                                          </p:spTgt>
                                        </p:tgtEl>
                                        <p:attrNameLst>
                                          <p:attrName>style.visibility</p:attrName>
                                        </p:attrNameLst>
                                      </p:cBhvr>
                                      <p:to>
                                        <p:strVal val="visible"/>
                                      </p:to>
                                    </p:set>
                                    <p:anim calcmode="lin" valueType="num">
                                      <p:cBhvr additive="base">
                                        <p:cTn id="21" dur="500" fill="hold"/>
                                        <p:tgtEl>
                                          <p:spTgt spid="92057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0579">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20579">
                                            <p:txEl>
                                              <p:pRg st="5" end="5"/>
                                            </p:txEl>
                                          </p:spTgt>
                                        </p:tgtEl>
                                        <p:attrNameLst>
                                          <p:attrName>style.visibility</p:attrName>
                                        </p:attrNameLst>
                                      </p:cBhvr>
                                      <p:to>
                                        <p:strVal val="visible"/>
                                      </p:to>
                                    </p:set>
                                    <p:anim calcmode="lin" valueType="num">
                                      <p:cBhvr additive="base">
                                        <p:cTn id="25" dur="500" fill="hold"/>
                                        <p:tgtEl>
                                          <p:spTgt spid="92057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0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idx="4294967295"/>
          </p:nvPr>
        </p:nvSpPr>
        <p:spPr>
          <a:xfrm>
            <a:off x="684213" y="260350"/>
            <a:ext cx="7772400" cy="720725"/>
          </a:xfrm>
        </p:spPr>
        <p:txBody>
          <a:bodyPr/>
          <a:lstStyle/>
          <a:p>
            <a:pPr eaLnBrk="1" hangingPunct="1">
              <a:defRPr/>
            </a:pPr>
            <a:r>
              <a:rPr lang="en-GB" sz="4000" b="1" smtClean="0">
                <a:solidFill>
                  <a:srgbClr val="FFFF00"/>
                </a:solidFill>
                <a:effectLst>
                  <a:outerShdw blurRad="38100" dist="38100" dir="2700000" algn="tl">
                    <a:srgbClr val="000000"/>
                  </a:outerShdw>
                </a:effectLst>
              </a:rPr>
              <a:t>Reflections</a:t>
            </a:r>
          </a:p>
        </p:txBody>
      </p:sp>
      <p:sp>
        <p:nvSpPr>
          <p:cNvPr id="922627" name="Rectangle 3"/>
          <p:cNvSpPr>
            <a:spLocks noGrp="1" noChangeArrowheads="1"/>
          </p:cNvSpPr>
          <p:nvPr>
            <p:ph type="body" idx="4294967295"/>
          </p:nvPr>
        </p:nvSpPr>
        <p:spPr>
          <a:xfrm>
            <a:off x="685800" y="1341438"/>
            <a:ext cx="8062913" cy="4754562"/>
          </a:xfrm>
        </p:spPr>
        <p:txBody>
          <a:bodyPr/>
          <a:lstStyle/>
          <a:p>
            <a:pPr marL="0" indent="0" algn="just" eaLnBrk="1" hangingPunct="1">
              <a:lnSpc>
                <a:spcPct val="90000"/>
              </a:lnSpc>
              <a:buFontTx/>
              <a:buNone/>
              <a:defRPr/>
            </a:pPr>
            <a:r>
              <a:rPr lang="en-GB" sz="2400" b="1" smtClean="0">
                <a:solidFill>
                  <a:schemeClr val="bg1"/>
                </a:solidFill>
                <a:effectLst>
                  <a:outerShdw blurRad="38100" dist="38100" dir="2700000" algn="tl">
                    <a:srgbClr val="000000"/>
                  </a:outerShdw>
                </a:effectLst>
              </a:rPr>
              <a:t>Having compassion for myself means I feel so much more at peace with myself. Knowing that it is a normal way of life to have compassion for myself and it’s not an abnormal way of thinking, but a very healthy way of thinking. It felt like I was training my mind to switch to this mode when I start to feel bad about myself or life situations were starting to get on top of me.</a:t>
            </a:r>
            <a:endParaRPr lang="en-GB" sz="2400" smtClean="0"/>
          </a:p>
          <a:p>
            <a:pPr marL="0" indent="0" algn="just" eaLnBrk="1" hangingPunct="1">
              <a:lnSpc>
                <a:spcPct val="90000"/>
              </a:lnSpc>
              <a:defRPr/>
            </a:pPr>
            <a:endParaRPr lang="en-GB" sz="2400" smtClean="0"/>
          </a:p>
          <a:p>
            <a:pPr marL="0" indent="0" algn="just" eaLnBrk="1" hangingPunct="1">
              <a:lnSpc>
                <a:spcPct val="90000"/>
              </a:lnSpc>
              <a:buFontTx/>
              <a:buNone/>
              <a:defRPr/>
            </a:pPr>
            <a:r>
              <a:rPr lang="en-GB" sz="2400" b="1" smtClean="0">
                <a:solidFill>
                  <a:srgbClr val="FFFF99"/>
                </a:solidFill>
                <a:effectLst>
                  <a:outerShdw blurRad="38100" dist="38100" dir="2700000" algn="tl">
                    <a:srgbClr val="000000"/>
                  </a:outerShdw>
                </a:effectLst>
              </a:rPr>
              <a:t>What is striking about this, and what other participants thought, was how much they had (previously) felt that being self-compassionate and empathic to one’s distress was a self-indulgence or weakness and definitely not something to cultivate.</a:t>
            </a:r>
            <a:r>
              <a:rPr lang="en-GB" sz="2400" smtClean="0">
                <a:solidFill>
                  <a:srgbClr val="FFFF99"/>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627">
                                            <p:txEl>
                                              <p:pRg st="0" end="0"/>
                                            </p:txEl>
                                          </p:spTgt>
                                        </p:tgtEl>
                                        <p:attrNameLst>
                                          <p:attrName>style.visibility</p:attrName>
                                        </p:attrNameLst>
                                      </p:cBhvr>
                                      <p:to>
                                        <p:strVal val="visible"/>
                                      </p:to>
                                    </p:set>
                                    <p:anim calcmode="lin" valueType="num">
                                      <p:cBhvr additive="base">
                                        <p:cTn id="7" dur="500" fill="hold"/>
                                        <p:tgtEl>
                                          <p:spTgt spid="922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2627">
                                            <p:txEl>
                                              <p:pRg st="2" end="2"/>
                                            </p:txEl>
                                          </p:spTgt>
                                        </p:tgtEl>
                                        <p:attrNameLst>
                                          <p:attrName>style.visibility</p:attrName>
                                        </p:attrNameLst>
                                      </p:cBhvr>
                                      <p:to>
                                        <p:strVal val="visible"/>
                                      </p:to>
                                    </p:set>
                                    <p:anim calcmode="lin" valueType="num">
                                      <p:cBhvr additive="base">
                                        <p:cTn id="13" dur="500" fill="hold"/>
                                        <p:tgtEl>
                                          <p:spTgt spid="9226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ctrTitle" idx="4294967295"/>
          </p:nvPr>
        </p:nvSpPr>
        <p:spPr>
          <a:xfrm>
            <a:off x="685800" y="457200"/>
            <a:ext cx="7772400" cy="533400"/>
          </a:xfrm>
        </p:spPr>
        <p:txBody>
          <a:bodyPr/>
          <a:lstStyle/>
          <a:p>
            <a:pPr>
              <a:defRPr/>
            </a:pPr>
            <a:r>
              <a:rPr lang="en-GB" sz="4000" b="1" smtClean="0">
                <a:solidFill>
                  <a:srgbClr val="FF6600"/>
                </a:solidFill>
                <a:effectLst>
                  <a:outerShdw blurRad="38100" dist="38100" dir="2700000" algn="tl">
                    <a:srgbClr val="000000"/>
                  </a:outerShdw>
                </a:effectLst>
              </a:rPr>
              <a:t>Sources of behaviour</a:t>
            </a:r>
          </a:p>
        </p:txBody>
      </p:sp>
      <p:sp>
        <p:nvSpPr>
          <p:cNvPr id="327683" name="Rectangle 3"/>
          <p:cNvSpPr>
            <a:spLocks noGrp="1" noChangeArrowheads="1"/>
          </p:cNvSpPr>
          <p:nvPr>
            <p:ph type="subTitle" idx="4294967295"/>
          </p:nvPr>
        </p:nvSpPr>
        <p:spPr>
          <a:xfrm>
            <a:off x="1066800" y="1295400"/>
            <a:ext cx="7239000" cy="4800600"/>
          </a:xfrm>
        </p:spPr>
        <p:txBody>
          <a:bodyPr/>
          <a:lstStyle/>
          <a:p>
            <a:pPr marL="0" indent="0">
              <a:buFontTx/>
              <a:buNone/>
              <a:defRPr/>
            </a:pPr>
            <a:endParaRPr lang="en-GB" sz="2400" b="1" smtClean="0">
              <a:solidFill>
                <a:schemeClr val="bg1"/>
              </a:solidFill>
              <a:effectLst>
                <a:outerShdw blurRad="38100" dist="38100" dir="2700000" algn="tl">
                  <a:srgbClr val="000000"/>
                </a:outerShdw>
              </a:effectLst>
            </a:endParaRPr>
          </a:p>
          <a:p>
            <a:pPr marL="0" indent="0">
              <a:buFontTx/>
              <a:buNone/>
              <a:defRPr/>
            </a:pPr>
            <a:endParaRPr lang="en-GB" sz="2400" b="1" smtClean="0">
              <a:solidFill>
                <a:schemeClr val="bg1"/>
              </a:solidFill>
              <a:effectLst>
                <a:outerShdw blurRad="38100" dist="38100" dir="2700000" algn="tl">
                  <a:srgbClr val="000000"/>
                </a:outerShdw>
              </a:effectLst>
            </a:endParaRPr>
          </a:p>
          <a:p>
            <a:pPr marL="0" indent="0">
              <a:buFontTx/>
              <a:buNone/>
              <a:defRPr/>
            </a:pPr>
            <a:endParaRPr lang="en-GB" sz="3600" b="1" smtClean="0">
              <a:solidFill>
                <a:schemeClr val="bg1"/>
              </a:solidFill>
              <a:effectLst>
                <a:outerShdw blurRad="38100" dist="38100" dir="2700000" algn="tl">
                  <a:srgbClr val="000000"/>
                </a:outerShdw>
              </a:effectLst>
            </a:endParaRPr>
          </a:p>
        </p:txBody>
      </p:sp>
      <p:graphicFrame>
        <p:nvGraphicFramePr>
          <p:cNvPr id="614414" name="Object 14" descr="Parchment"/>
          <p:cNvGraphicFramePr>
            <a:graphicFrameLocks noChangeAspect="1"/>
          </p:cNvGraphicFramePr>
          <p:nvPr/>
        </p:nvGraphicFramePr>
        <p:xfrm>
          <a:off x="-1331913" y="0"/>
          <a:ext cx="11306176" cy="8253413"/>
        </p:xfrm>
        <a:graphic>
          <a:graphicData uri="http://schemas.openxmlformats.org/presentationml/2006/ole">
            <mc:AlternateContent xmlns:mc="http://schemas.openxmlformats.org/markup-compatibility/2006">
              <mc:Choice xmlns:v="urn:schemas-microsoft-com:vml" Requires="v">
                <p:oleObj spid="_x0000_s614415" name="Bitmap Image" r:id="rId4" imgW="8419048" imgH="5915851" progId="PBrush">
                  <p:embed/>
                </p:oleObj>
              </mc:Choice>
              <mc:Fallback>
                <p:oleObj name="Bitmap Image" r:id="rId4" imgW="8419048" imgH="5915851" progId="PBrush">
                  <p:embed/>
                  <p:pic>
                    <p:nvPicPr>
                      <p:cNvPr id="0" name="Picture 14" descr="Parch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0"/>
                        <a:ext cx="11306176" cy="8253413"/>
                      </a:xfrm>
                      <a:prstGeom prst="rect">
                        <a:avLst/>
                      </a:prstGeom>
                      <a:blipFill dpi="0" rotWithShape="0">
                        <a:blip r:embed="rId6"/>
                        <a:srcRect/>
                        <a:tile tx="0" ty="0" sx="100000" sy="100000" flip="none" algn="tl"/>
                      </a:bli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685" name="Text Box 5"/>
          <p:cNvSpPr txBox="1">
            <a:spLocks noChangeArrowheads="1"/>
          </p:cNvSpPr>
          <p:nvPr/>
        </p:nvSpPr>
        <p:spPr bwMode="auto">
          <a:xfrm>
            <a:off x="755650" y="4076700"/>
            <a:ext cx="6480175" cy="1203325"/>
          </a:xfrm>
          <a:prstGeom prst="rect">
            <a:avLst/>
          </a:prstGeom>
          <a:noFill/>
          <a:ln w="12700">
            <a:noFill/>
            <a:miter lim="800000"/>
            <a:headEnd type="none" w="sm" len="sm"/>
            <a:tailEnd type="none" w="sm" len="sm"/>
          </a:ln>
        </p:spPr>
        <p:txBody>
          <a:bodyPr>
            <a:spAutoFit/>
          </a:bodyPr>
          <a:lstStyle/>
          <a:p>
            <a:pPr algn="ctr">
              <a:lnSpc>
                <a:spcPct val="75000"/>
              </a:lnSpc>
              <a:spcBef>
                <a:spcPct val="50000"/>
              </a:spcBef>
            </a:pPr>
            <a:r>
              <a:rPr lang="en-GB" sz="2800" i="1">
                <a:solidFill>
                  <a:srgbClr val="996633"/>
                </a:solidFill>
              </a:rPr>
              <a:t>Old Brain</a:t>
            </a:r>
            <a:r>
              <a:rPr lang="en-GB" sz="2800">
                <a:solidFill>
                  <a:srgbClr val="996633"/>
                </a:solidFill>
              </a:rPr>
              <a:t>: Emotions, Motives, Relationship Seeking-Creating</a:t>
            </a:r>
          </a:p>
          <a:p>
            <a:pPr algn="ctr">
              <a:lnSpc>
                <a:spcPct val="60000"/>
              </a:lnSpc>
              <a:spcBef>
                <a:spcPct val="50000"/>
              </a:spcBef>
            </a:pPr>
            <a:r>
              <a:rPr lang="en-GB" sz="2800">
                <a:solidFill>
                  <a:srgbClr val="006600"/>
                </a:solidFill>
              </a:rPr>
              <a:t>COMPASSION</a:t>
            </a:r>
          </a:p>
        </p:txBody>
      </p:sp>
      <p:sp>
        <p:nvSpPr>
          <p:cNvPr id="614418" name="Text Box 6"/>
          <p:cNvSpPr txBox="1">
            <a:spLocks noChangeArrowheads="1"/>
          </p:cNvSpPr>
          <p:nvPr/>
        </p:nvSpPr>
        <p:spPr bwMode="auto">
          <a:xfrm>
            <a:off x="900113" y="2708275"/>
            <a:ext cx="5976937" cy="946150"/>
          </a:xfrm>
          <a:prstGeom prst="rect">
            <a:avLst/>
          </a:prstGeom>
          <a:noFill/>
          <a:ln w="12700">
            <a:noFill/>
            <a:miter lim="800000"/>
            <a:headEnd type="none" w="sm" len="sm"/>
            <a:tailEnd type="none" w="sm" len="sm"/>
          </a:ln>
        </p:spPr>
        <p:txBody>
          <a:bodyPr>
            <a:spAutoFit/>
          </a:bodyPr>
          <a:lstStyle/>
          <a:p>
            <a:pPr algn="ctr"/>
            <a:r>
              <a:rPr lang="en-GB" sz="2800" i="1">
                <a:solidFill>
                  <a:srgbClr val="0033CC"/>
                </a:solidFill>
              </a:rPr>
              <a:t>New Brain</a:t>
            </a:r>
            <a:r>
              <a:rPr lang="en-GB" sz="2800">
                <a:solidFill>
                  <a:srgbClr val="0033CC"/>
                </a:solidFill>
              </a:rPr>
              <a:t>: Imagination, </a:t>
            </a:r>
          </a:p>
          <a:p>
            <a:pPr algn="ctr"/>
            <a:r>
              <a:rPr lang="en-GB" sz="2800">
                <a:solidFill>
                  <a:srgbClr val="0033CC"/>
                </a:solidFill>
              </a:rPr>
              <a:t>Planning, Rumination, Integration</a:t>
            </a:r>
          </a:p>
        </p:txBody>
      </p:sp>
      <p:sp>
        <p:nvSpPr>
          <p:cNvPr id="614419" name="Text Box 7"/>
          <p:cNvSpPr txBox="1">
            <a:spLocks noChangeArrowheads="1"/>
          </p:cNvSpPr>
          <p:nvPr/>
        </p:nvSpPr>
        <p:spPr bwMode="auto">
          <a:xfrm>
            <a:off x="-541338" y="260350"/>
            <a:ext cx="10009188" cy="409575"/>
          </a:xfrm>
          <a:prstGeom prst="rect">
            <a:avLst/>
          </a:prstGeom>
          <a:noFill/>
          <a:ln w="12700">
            <a:noFill/>
            <a:miter lim="800000"/>
            <a:headEnd type="none" w="sm" len="sm"/>
            <a:tailEnd type="none" w="sm" len="sm"/>
          </a:ln>
        </p:spPr>
        <p:txBody>
          <a:bodyPr>
            <a:spAutoFit/>
          </a:bodyPr>
          <a:lstStyle/>
          <a:p>
            <a:pPr algn="ctr">
              <a:lnSpc>
                <a:spcPct val="65000"/>
              </a:lnSpc>
              <a:spcBef>
                <a:spcPct val="50000"/>
              </a:spcBef>
            </a:pPr>
            <a:r>
              <a:rPr lang="en-GB" sz="3200">
                <a:solidFill>
                  <a:srgbClr val="CC6600"/>
                </a:solidFill>
              </a:rPr>
              <a:t>Need compassion for a very</a:t>
            </a:r>
            <a:r>
              <a:rPr lang="en-GB" sz="3200" i="1">
                <a:solidFill>
                  <a:srgbClr val="CC6600"/>
                </a:solidFill>
              </a:rPr>
              <a:t> tricky </a:t>
            </a:r>
            <a:r>
              <a:rPr lang="en-GB" sz="3200">
                <a:solidFill>
                  <a:srgbClr val="CC6600"/>
                </a:solidFill>
              </a:rPr>
              <a:t>brain</a:t>
            </a:r>
          </a:p>
        </p:txBody>
      </p:sp>
      <p:sp>
        <p:nvSpPr>
          <p:cNvPr id="614420" name="Line 8"/>
          <p:cNvSpPr>
            <a:spLocks noChangeShapeType="1"/>
          </p:cNvSpPr>
          <p:nvPr/>
        </p:nvSpPr>
        <p:spPr bwMode="auto">
          <a:xfrm flipV="1">
            <a:off x="2555875" y="3573463"/>
            <a:ext cx="0" cy="503237"/>
          </a:xfrm>
          <a:prstGeom prst="line">
            <a:avLst/>
          </a:prstGeom>
          <a:noFill/>
          <a:ln w="57150">
            <a:solidFill>
              <a:srgbClr val="996633"/>
            </a:solidFill>
            <a:round/>
            <a:headEnd/>
            <a:tailEnd type="triangle" w="med" len="med"/>
          </a:ln>
        </p:spPr>
        <p:txBody>
          <a:bodyPr/>
          <a:lstStyle/>
          <a:p>
            <a:endParaRPr lang="en-US"/>
          </a:p>
        </p:txBody>
      </p:sp>
      <p:sp>
        <p:nvSpPr>
          <p:cNvPr id="614421" name="Line 9"/>
          <p:cNvSpPr>
            <a:spLocks noChangeShapeType="1"/>
          </p:cNvSpPr>
          <p:nvPr/>
        </p:nvSpPr>
        <p:spPr bwMode="auto">
          <a:xfrm>
            <a:off x="5292725" y="3573463"/>
            <a:ext cx="0" cy="504825"/>
          </a:xfrm>
          <a:prstGeom prst="line">
            <a:avLst/>
          </a:prstGeom>
          <a:noFill/>
          <a:ln w="57150">
            <a:solidFill>
              <a:srgbClr val="0000CC"/>
            </a:solidFill>
            <a:round/>
            <a:headEnd/>
            <a:tailEnd type="triangle" w="med" len="med"/>
          </a:ln>
        </p:spPr>
        <p:txBody>
          <a:bodyPr/>
          <a:lstStyle/>
          <a:p>
            <a:endParaRPr lang="en-US"/>
          </a:p>
        </p:txBody>
      </p:sp>
      <p:sp>
        <p:nvSpPr>
          <p:cNvPr id="1793036" name="Text Box 10"/>
          <p:cNvSpPr txBox="1">
            <a:spLocks noChangeArrowheads="1"/>
          </p:cNvSpPr>
          <p:nvPr/>
        </p:nvSpPr>
        <p:spPr bwMode="auto">
          <a:xfrm>
            <a:off x="2627313" y="1773238"/>
            <a:ext cx="3168650" cy="476250"/>
          </a:xfrm>
          <a:prstGeom prst="rect">
            <a:avLst/>
          </a:prstGeom>
          <a:noFill/>
          <a:ln w="9525">
            <a:noFill/>
            <a:miter lim="800000"/>
            <a:headEnd/>
            <a:tailEnd/>
          </a:ln>
        </p:spPr>
        <p:txBody>
          <a:bodyPr>
            <a:spAutoFit/>
          </a:bodyPr>
          <a:lstStyle/>
          <a:p>
            <a:pPr marL="342900" indent="-342900">
              <a:lnSpc>
                <a:spcPct val="90000"/>
              </a:lnSpc>
              <a:spcBef>
                <a:spcPct val="50000"/>
              </a:spcBef>
            </a:pPr>
            <a:r>
              <a:rPr lang="en-GB" sz="2800" i="1">
                <a:solidFill>
                  <a:srgbClr val="0066CC"/>
                </a:solidFill>
              </a:rPr>
              <a:t>Mindful Brain</a:t>
            </a:r>
          </a:p>
        </p:txBody>
      </p:sp>
      <p:sp>
        <p:nvSpPr>
          <p:cNvPr id="1793037" name="Line 11"/>
          <p:cNvSpPr>
            <a:spLocks noChangeShapeType="1"/>
          </p:cNvSpPr>
          <p:nvPr/>
        </p:nvSpPr>
        <p:spPr bwMode="auto">
          <a:xfrm flipV="1">
            <a:off x="2987675" y="2205038"/>
            <a:ext cx="0" cy="576262"/>
          </a:xfrm>
          <a:prstGeom prst="line">
            <a:avLst/>
          </a:prstGeom>
          <a:noFill/>
          <a:ln w="57150">
            <a:solidFill>
              <a:srgbClr val="0000FF"/>
            </a:solidFill>
            <a:round/>
            <a:headEnd/>
            <a:tailEnd type="triangle" w="med" len="med"/>
          </a:ln>
        </p:spPr>
        <p:txBody>
          <a:bodyPr/>
          <a:lstStyle/>
          <a:p>
            <a:endParaRPr lang="en-US"/>
          </a:p>
        </p:txBody>
      </p:sp>
      <p:sp>
        <p:nvSpPr>
          <p:cNvPr id="1793038" name="Line 12"/>
          <p:cNvSpPr>
            <a:spLocks noChangeShapeType="1"/>
          </p:cNvSpPr>
          <p:nvPr/>
        </p:nvSpPr>
        <p:spPr bwMode="auto">
          <a:xfrm>
            <a:off x="4716463" y="2276475"/>
            <a:ext cx="0" cy="576263"/>
          </a:xfrm>
          <a:prstGeom prst="line">
            <a:avLst/>
          </a:prstGeom>
          <a:noFill/>
          <a:ln w="57150">
            <a:solidFill>
              <a:srgbClr val="0099FF"/>
            </a:solidFill>
            <a:round/>
            <a:headEnd/>
            <a:tailEnd type="triangle" w="med" len="med"/>
          </a:ln>
        </p:spPr>
        <p:txBody>
          <a:bodyPr/>
          <a:lstStyle/>
          <a:p>
            <a:endParaRPr lang="en-US"/>
          </a:p>
        </p:txBody>
      </p:sp>
      <p:sp>
        <p:nvSpPr>
          <p:cNvPr id="1877005" name="Line 13"/>
          <p:cNvSpPr>
            <a:spLocks noChangeShapeType="1"/>
          </p:cNvSpPr>
          <p:nvPr/>
        </p:nvSpPr>
        <p:spPr bwMode="auto">
          <a:xfrm flipH="1">
            <a:off x="5364163" y="4797425"/>
            <a:ext cx="431800" cy="360363"/>
          </a:xfrm>
          <a:prstGeom prst="line">
            <a:avLst/>
          </a:prstGeom>
          <a:noFill/>
          <a:ln w="57150">
            <a:solidFill>
              <a:srgbClr val="008000"/>
            </a:solidFill>
            <a:round/>
            <a:headEnd/>
            <a:tailEnd type="triangle" w="med" len="med"/>
          </a:ln>
        </p:spPr>
        <p:txBody>
          <a:bodyPr/>
          <a:lstStyle/>
          <a:p>
            <a:endParaRPr lang="en-US"/>
          </a:p>
        </p:txBody>
      </p:sp>
      <p:sp>
        <p:nvSpPr>
          <p:cNvPr id="1877006" name="Line 14"/>
          <p:cNvSpPr>
            <a:spLocks noChangeShapeType="1"/>
          </p:cNvSpPr>
          <p:nvPr/>
        </p:nvSpPr>
        <p:spPr bwMode="auto">
          <a:xfrm flipH="1" flipV="1">
            <a:off x="2124075" y="4797425"/>
            <a:ext cx="576263" cy="287338"/>
          </a:xfrm>
          <a:prstGeom prst="line">
            <a:avLst/>
          </a:prstGeom>
          <a:noFill/>
          <a:ln w="57150">
            <a:solidFill>
              <a:srgbClr val="008000"/>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3036">
                                            <p:txEl>
                                              <p:pRg st="0" end="0"/>
                                            </p:txEl>
                                          </p:spTgt>
                                        </p:tgtEl>
                                        <p:attrNameLst>
                                          <p:attrName>style.visibility</p:attrName>
                                        </p:attrNameLst>
                                      </p:cBhvr>
                                      <p:to>
                                        <p:strVal val="visible"/>
                                      </p:to>
                                    </p:set>
                                    <p:animEffect transition="in" filter="fade">
                                      <p:cBhvr>
                                        <p:cTn id="7" dur="2000"/>
                                        <p:tgtEl>
                                          <p:spTgt spid="1793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93037"/>
                                        </p:tgtEl>
                                        <p:attrNameLst>
                                          <p:attrName>style.visibility</p:attrName>
                                        </p:attrNameLst>
                                      </p:cBhvr>
                                      <p:to>
                                        <p:strVal val="visible"/>
                                      </p:to>
                                    </p:set>
                                    <p:animEffect transition="in" filter="fade">
                                      <p:cBhvr>
                                        <p:cTn id="12" dur="2000"/>
                                        <p:tgtEl>
                                          <p:spTgt spid="17930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93038"/>
                                        </p:tgtEl>
                                        <p:attrNameLst>
                                          <p:attrName>style.visibility</p:attrName>
                                        </p:attrNameLst>
                                      </p:cBhvr>
                                      <p:to>
                                        <p:strVal val="visible"/>
                                      </p:to>
                                    </p:set>
                                    <p:animEffect transition="in" filter="fade">
                                      <p:cBhvr>
                                        <p:cTn id="17" dur="2000"/>
                                        <p:tgtEl>
                                          <p:spTgt spid="17930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7685">
                                            <p:txEl>
                                              <p:pRg st="1" end="1"/>
                                            </p:txEl>
                                          </p:spTgt>
                                        </p:tgtEl>
                                        <p:attrNameLst>
                                          <p:attrName>style.visibility</p:attrName>
                                        </p:attrNameLst>
                                      </p:cBhvr>
                                      <p:to>
                                        <p:strVal val="visible"/>
                                      </p:to>
                                    </p:set>
                                    <p:animEffect transition="in" filter="fade">
                                      <p:cBhvr>
                                        <p:cTn id="22" dur="2000"/>
                                        <p:tgtEl>
                                          <p:spTgt spid="32768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77006"/>
                                        </p:tgtEl>
                                        <p:attrNameLst>
                                          <p:attrName>style.visibility</p:attrName>
                                        </p:attrNameLst>
                                      </p:cBhvr>
                                      <p:to>
                                        <p:strVal val="visible"/>
                                      </p:to>
                                    </p:set>
                                    <p:anim calcmode="lin" valueType="num">
                                      <p:cBhvr additive="base">
                                        <p:cTn id="27" dur="500" fill="hold"/>
                                        <p:tgtEl>
                                          <p:spTgt spid="1877006"/>
                                        </p:tgtEl>
                                        <p:attrNameLst>
                                          <p:attrName>ppt_x</p:attrName>
                                        </p:attrNameLst>
                                      </p:cBhvr>
                                      <p:tavLst>
                                        <p:tav tm="0">
                                          <p:val>
                                            <p:strVal val="#ppt_x"/>
                                          </p:val>
                                        </p:tav>
                                        <p:tav tm="100000">
                                          <p:val>
                                            <p:strVal val="#ppt_x"/>
                                          </p:val>
                                        </p:tav>
                                      </p:tavLst>
                                    </p:anim>
                                    <p:anim calcmode="lin" valueType="num">
                                      <p:cBhvr additive="base">
                                        <p:cTn id="28" dur="500" fill="hold"/>
                                        <p:tgtEl>
                                          <p:spTgt spid="187700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77005"/>
                                        </p:tgtEl>
                                        <p:attrNameLst>
                                          <p:attrName>style.visibility</p:attrName>
                                        </p:attrNameLst>
                                      </p:cBhvr>
                                      <p:to>
                                        <p:strVal val="visible"/>
                                      </p:to>
                                    </p:set>
                                    <p:anim calcmode="lin" valueType="num">
                                      <p:cBhvr additive="base">
                                        <p:cTn id="33" dur="500" fill="hold"/>
                                        <p:tgtEl>
                                          <p:spTgt spid="1877005"/>
                                        </p:tgtEl>
                                        <p:attrNameLst>
                                          <p:attrName>ppt_x</p:attrName>
                                        </p:attrNameLst>
                                      </p:cBhvr>
                                      <p:tavLst>
                                        <p:tav tm="0">
                                          <p:val>
                                            <p:strVal val="#ppt_x"/>
                                          </p:val>
                                        </p:tav>
                                        <p:tav tm="100000">
                                          <p:val>
                                            <p:strVal val="#ppt_x"/>
                                          </p:val>
                                        </p:tav>
                                      </p:tavLst>
                                    </p:anim>
                                    <p:anim calcmode="lin" valueType="num">
                                      <p:cBhvr additive="base">
                                        <p:cTn id="34" dur="500" fill="hold"/>
                                        <p:tgtEl>
                                          <p:spTgt spid="18770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037" grpId="0" animBg="1"/>
      <p:bldP spid="1793038" grpId="0" animBg="1"/>
      <p:bldP spid="1877005" grpId="0" animBg="1"/>
      <p:bldP spid="187700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ctrTitle" idx="4294967295"/>
          </p:nvPr>
        </p:nvSpPr>
        <p:spPr>
          <a:xfrm>
            <a:off x="685800" y="457200"/>
            <a:ext cx="7772400" cy="533400"/>
          </a:xfrm>
        </p:spPr>
        <p:txBody>
          <a:bodyPr/>
          <a:lstStyle/>
          <a:p>
            <a:pPr>
              <a:defRPr/>
            </a:pPr>
            <a:r>
              <a:rPr lang="en-GB" sz="4000" b="1" smtClean="0">
                <a:solidFill>
                  <a:srgbClr val="FF6600"/>
                </a:solidFill>
                <a:effectLst>
                  <a:outerShdw blurRad="38100" dist="38100" dir="2700000" algn="tl">
                    <a:srgbClr val="000000"/>
                  </a:outerShdw>
                </a:effectLst>
              </a:rPr>
              <a:t>Sources of behaviour</a:t>
            </a:r>
          </a:p>
        </p:txBody>
      </p:sp>
      <p:sp>
        <p:nvSpPr>
          <p:cNvPr id="327683" name="Rectangle 3"/>
          <p:cNvSpPr>
            <a:spLocks noGrp="1" noChangeArrowheads="1"/>
          </p:cNvSpPr>
          <p:nvPr>
            <p:ph type="subTitle" idx="4294967295"/>
          </p:nvPr>
        </p:nvSpPr>
        <p:spPr>
          <a:xfrm>
            <a:off x="1066800" y="1295400"/>
            <a:ext cx="7239000" cy="4800600"/>
          </a:xfrm>
        </p:spPr>
        <p:txBody>
          <a:bodyPr/>
          <a:lstStyle/>
          <a:p>
            <a:pPr marL="0" indent="0">
              <a:buFontTx/>
              <a:buNone/>
              <a:defRPr/>
            </a:pPr>
            <a:endParaRPr lang="en-GB" sz="2400" b="1" smtClean="0">
              <a:solidFill>
                <a:schemeClr val="bg1"/>
              </a:solidFill>
              <a:effectLst>
                <a:outerShdw blurRad="38100" dist="38100" dir="2700000" algn="tl">
                  <a:srgbClr val="000000"/>
                </a:outerShdw>
              </a:effectLst>
            </a:endParaRPr>
          </a:p>
          <a:p>
            <a:pPr marL="0" indent="0">
              <a:buFontTx/>
              <a:buNone/>
              <a:defRPr/>
            </a:pPr>
            <a:endParaRPr lang="en-GB" sz="2400" b="1" smtClean="0">
              <a:solidFill>
                <a:schemeClr val="bg1"/>
              </a:solidFill>
              <a:effectLst>
                <a:outerShdw blurRad="38100" dist="38100" dir="2700000" algn="tl">
                  <a:srgbClr val="000000"/>
                </a:outerShdw>
              </a:effectLst>
            </a:endParaRPr>
          </a:p>
          <a:p>
            <a:pPr marL="0" indent="0">
              <a:buFontTx/>
              <a:buNone/>
              <a:defRPr/>
            </a:pPr>
            <a:endParaRPr lang="en-GB" sz="3600" b="1" smtClean="0">
              <a:solidFill>
                <a:schemeClr val="bg1"/>
              </a:solidFill>
              <a:effectLst>
                <a:outerShdw blurRad="38100" dist="38100" dir="2700000" algn="tl">
                  <a:srgbClr val="000000"/>
                </a:outerShdw>
              </a:effectLst>
            </a:endParaRPr>
          </a:p>
        </p:txBody>
      </p:sp>
      <p:graphicFrame>
        <p:nvGraphicFramePr>
          <p:cNvPr id="615438" name="Object 14" descr="Parchment"/>
          <p:cNvGraphicFramePr>
            <a:graphicFrameLocks noChangeAspect="1"/>
          </p:cNvGraphicFramePr>
          <p:nvPr/>
        </p:nvGraphicFramePr>
        <p:xfrm>
          <a:off x="-1331913" y="0"/>
          <a:ext cx="11306176" cy="8253413"/>
        </p:xfrm>
        <a:graphic>
          <a:graphicData uri="http://schemas.openxmlformats.org/presentationml/2006/ole">
            <mc:AlternateContent xmlns:mc="http://schemas.openxmlformats.org/markup-compatibility/2006">
              <mc:Choice xmlns:v="urn:schemas-microsoft-com:vml" Requires="v">
                <p:oleObj spid="_x0000_s615439" name="Bitmap Image" r:id="rId4" imgW="8419048" imgH="5915851" progId="PBrush">
                  <p:embed/>
                </p:oleObj>
              </mc:Choice>
              <mc:Fallback>
                <p:oleObj name="Bitmap Image" r:id="rId4" imgW="8419048" imgH="5915851" progId="PBrush">
                  <p:embed/>
                  <p:pic>
                    <p:nvPicPr>
                      <p:cNvPr id="0" name="Picture 14" descr="Parch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0"/>
                        <a:ext cx="11306176" cy="8253413"/>
                      </a:xfrm>
                      <a:prstGeom prst="rect">
                        <a:avLst/>
                      </a:prstGeom>
                      <a:blipFill dpi="0" rotWithShape="0">
                        <a:blip r:embed="rId6"/>
                        <a:srcRect/>
                        <a:tile tx="0" ty="0" sx="100000" sy="100000" flip="none" algn="tl"/>
                      </a:bli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441" name="Text Box 5"/>
          <p:cNvSpPr txBox="1">
            <a:spLocks noChangeArrowheads="1"/>
          </p:cNvSpPr>
          <p:nvPr/>
        </p:nvSpPr>
        <p:spPr bwMode="auto">
          <a:xfrm>
            <a:off x="755650" y="4076700"/>
            <a:ext cx="6480175" cy="1270000"/>
          </a:xfrm>
          <a:prstGeom prst="rect">
            <a:avLst/>
          </a:prstGeom>
          <a:noFill/>
          <a:ln w="12700">
            <a:noFill/>
            <a:miter lim="800000"/>
            <a:headEnd type="none" w="sm" len="sm"/>
            <a:tailEnd type="none" w="sm" len="sm"/>
          </a:ln>
        </p:spPr>
        <p:txBody>
          <a:bodyPr>
            <a:spAutoFit/>
          </a:bodyPr>
          <a:lstStyle/>
          <a:p>
            <a:pPr algn="ctr">
              <a:lnSpc>
                <a:spcPct val="75000"/>
              </a:lnSpc>
              <a:spcBef>
                <a:spcPct val="50000"/>
              </a:spcBef>
            </a:pPr>
            <a:r>
              <a:rPr lang="en-GB" sz="2800" i="1">
                <a:solidFill>
                  <a:srgbClr val="996633"/>
                </a:solidFill>
              </a:rPr>
              <a:t>Old Brain</a:t>
            </a:r>
            <a:r>
              <a:rPr lang="en-GB" sz="2800">
                <a:solidFill>
                  <a:srgbClr val="996633"/>
                </a:solidFill>
              </a:rPr>
              <a:t>: Emotions, Motives, Relationship Seeking-Creating</a:t>
            </a:r>
          </a:p>
          <a:p>
            <a:pPr algn="ctr">
              <a:lnSpc>
                <a:spcPct val="60000"/>
              </a:lnSpc>
              <a:spcBef>
                <a:spcPct val="50000"/>
              </a:spcBef>
            </a:pPr>
            <a:r>
              <a:rPr lang="en-GB" sz="3200">
                <a:solidFill>
                  <a:srgbClr val="A50021"/>
                </a:solidFill>
              </a:rPr>
              <a:t>Competitive</a:t>
            </a:r>
          </a:p>
        </p:txBody>
      </p:sp>
      <p:sp>
        <p:nvSpPr>
          <p:cNvPr id="615442" name="Text Box 6"/>
          <p:cNvSpPr txBox="1">
            <a:spLocks noChangeArrowheads="1"/>
          </p:cNvSpPr>
          <p:nvPr/>
        </p:nvSpPr>
        <p:spPr bwMode="auto">
          <a:xfrm>
            <a:off x="900113" y="2708275"/>
            <a:ext cx="5976937" cy="946150"/>
          </a:xfrm>
          <a:prstGeom prst="rect">
            <a:avLst/>
          </a:prstGeom>
          <a:noFill/>
          <a:ln w="12700">
            <a:noFill/>
            <a:miter lim="800000"/>
            <a:headEnd type="none" w="sm" len="sm"/>
            <a:tailEnd type="none" w="sm" len="sm"/>
          </a:ln>
        </p:spPr>
        <p:txBody>
          <a:bodyPr>
            <a:spAutoFit/>
          </a:bodyPr>
          <a:lstStyle/>
          <a:p>
            <a:pPr algn="ctr"/>
            <a:r>
              <a:rPr lang="en-GB" sz="2800" i="1">
                <a:solidFill>
                  <a:srgbClr val="0033CC"/>
                </a:solidFill>
              </a:rPr>
              <a:t>New Brain</a:t>
            </a:r>
            <a:r>
              <a:rPr lang="en-GB" sz="2800">
                <a:solidFill>
                  <a:srgbClr val="0033CC"/>
                </a:solidFill>
              </a:rPr>
              <a:t>: Imagination, </a:t>
            </a:r>
          </a:p>
          <a:p>
            <a:pPr algn="ctr"/>
            <a:r>
              <a:rPr lang="en-GB" sz="2800">
                <a:solidFill>
                  <a:srgbClr val="0033CC"/>
                </a:solidFill>
              </a:rPr>
              <a:t>Planning, Rumination, Integration</a:t>
            </a:r>
          </a:p>
        </p:txBody>
      </p:sp>
      <p:sp>
        <p:nvSpPr>
          <p:cNvPr id="615443" name="Text Box 7"/>
          <p:cNvSpPr txBox="1">
            <a:spLocks noChangeArrowheads="1"/>
          </p:cNvSpPr>
          <p:nvPr/>
        </p:nvSpPr>
        <p:spPr bwMode="auto">
          <a:xfrm>
            <a:off x="-541338" y="260350"/>
            <a:ext cx="10009188" cy="409575"/>
          </a:xfrm>
          <a:prstGeom prst="rect">
            <a:avLst/>
          </a:prstGeom>
          <a:noFill/>
          <a:ln w="12700">
            <a:noFill/>
            <a:miter lim="800000"/>
            <a:headEnd type="none" w="sm" len="sm"/>
            <a:tailEnd type="none" w="sm" len="sm"/>
          </a:ln>
        </p:spPr>
        <p:txBody>
          <a:bodyPr>
            <a:spAutoFit/>
          </a:bodyPr>
          <a:lstStyle/>
          <a:p>
            <a:pPr algn="ctr">
              <a:lnSpc>
                <a:spcPct val="65000"/>
              </a:lnSpc>
              <a:spcBef>
                <a:spcPct val="50000"/>
              </a:spcBef>
            </a:pPr>
            <a:r>
              <a:rPr lang="en-GB" sz="3200">
                <a:solidFill>
                  <a:srgbClr val="CC6600"/>
                </a:solidFill>
              </a:rPr>
              <a:t>Need compassion for a very</a:t>
            </a:r>
            <a:r>
              <a:rPr lang="en-GB" sz="3200" i="1">
                <a:solidFill>
                  <a:srgbClr val="CC6600"/>
                </a:solidFill>
              </a:rPr>
              <a:t> tricky </a:t>
            </a:r>
            <a:r>
              <a:rPr lang="en-GB" sz="3200">
                <a:solidFill>
                  <a:srgbClr val="CC6600"/>
                </a:solidFill>
              </a:rPr>
              <a:t>brain</a:t>
            </a:r>
          </a:p>
        </p:txBody>
      </p:sp>
      <p:sp>
        <p:nvSpPr>
          <p:cNvPr id="615444" name="Line 8"/>
          <p:cNvSpPr>
            <a:spLocks noChangeShapeType="1"/>
          </p:cNvSpPr>
          <p:nvPr/>
        </p:nvSpPr>
        <p:spPr bwMode="auto">
          <a:xfrm flipV="1">
            <a:off x="2555875" y="3573463"/>
            <a:ext cx="0" cy="503237"/>
          </a:xfrm>
          <a:prstGeom prst="line">
            <a:avLst/>
          </a:prstGeom>
          <a:noFill/>
          <a:ln w="57150">
            <a:solidFill>
              <a:srgbClr val="FF0000"/>
            </a:solidFill>
            <a:round/>
            <a:headEnd/>
            <a:tailEnd type="triangle" w="med" len="med"/>
          </a:ln>
        </p:spPr>
        <p:txBody>
          <a:bodyPr/>
          <a:lstStyle/>
          <a:p>
            <a:endParaRPr lang="en-US"/>
          </a:p>
        </p:txBody>
      </p:sp>
      <p:sp>
        <p:nvSpPr>
          <p:cNvPr id="615445" name="Line 9"/>
          <p:cNvSpPr>
            <a:spLocks noChangeShapeType="1"/>
          </p:cNvSpPr>
          <p:nvPr/>
        </p:nvSpPr>
        <p:spPr bwMode="auto">
          <a:xfrm>
            <a:off x="5292725" y="3573463"/>
            <a:ext cx="0" cy="504825"/>
          </a:xfrm>
          <a:prstGeom prst="line">
            <a:avLst/>
          </a:prstGeom>
          <a:noFill/>
          <a:ln w="57150">
            <a:solidFill>
              <a:srgbClr val="0000CC"/>
            </a:solidFill>
            <a:round/>
            <a:headEnd/>
            <a:tailEnd type="triangle" w="med" len="med"/>
          </a:ln>
        </p:spPr>
        <p:txBody>
          <a:bodyPr/>
          <a:lstStyle/>
          <a:p>
            <a:endParaRPr lang="en-US"/>
          </a:p>
        </p:txBody>
      </p:sp>
      <p:sp>
        <p:nvSpPr>
          <p:cNvPr id="615446" name="Text Box 10"/>
          <p:cNvSpPr txBox="1">
            <a:spLocks noChangeArrowheads="1"/>
          </p:cNvSpPr>
          <p:nvPr/>
        </p:nvSpPr>
        <p:spPr bwMode="auto">
          <a:xfrm>
            <a:off x="2627313" y="1773238"/>
            <a:ext cx="3168650" cy="476250"/>
          </a:xfrm>
          <a:prstGeom prst="rect">
            <a:avLst/>
          </a:prstGeom>
          <a:noFill/>
          <a:ln w="9525">
            <a:noFill/>
            <a:miter lim="800000"/>
            <a:headEnd/>
            <a:tailEnd/>
          </a:ln>
        </p:spPr>
        <p:txBody>
          <a:bodyPr>
            <a:spAutoFit/>
          </a:bodyPr>
          <a:lstStyle/>
          <a:p>
            <a:pPr marL="342900" indent="-342900">
              <a:lnSpc>
                <a:spcPct val="90000"/>
              </a:lnSpc>
              <a:spcBef>
                <a:spcPct val="50000"/>
              </a:spcBef>
            </a:pPr>
            <a:r>
              <a:rPr lang="en-GB" sz="2800" i="1">
                <a:solidFill>
                  <a:srgbClr val="0066CC"/>
                </a:solidFill>
              </a:rPr>
              <a:t>Mindful Brain</a:t>
            </a:r>
          </a:p>
        </p:txBody>
      </p:sp>
      <p:sp>
        <p:nvSpPr>
          <p:cNvPr id="615447" name="Line 11"/>
          <p:cNvSpPr>
            <a:spLocks noChangeShapeType="1"/>
          </p:cNvSpPr>
          <p:nvPr/>
        </p:nvSpPr>
        <p:spPr bwMode="auto">
          <a:xfrm flipV="1">
            <a:off x="2987675" y="2205038"/>
            <a:ext cx="0" cy="576262"/>
          </a:xfrm>
          <a:prstGeom prst="line">
            <a:avLst/>
          </a:prstGeom>
          <a:noFill/>
          <a:ln w="57150">
            <a:solidFill>
              <a:srgbClr val="0000FF"/>
            </a:solidFill>
            <a:round/>
            <a:headEnd/>
            <a:tailEnd type="triangle" w="med" len="med"/>
          </a:ln>
        </p:spPr>
        <p:txBody>
          <a:bodyPr/>
          <a:lstStyle/>
          <a:p>
            <a:endParaRPr lang="en-US"/>
          </a:p>
        </p:txBody>
      </p:sp>
      <p:sp>
        <p:nvSpPr>
          <p:cNvPr id="615448" name="Line 12"/>
          <p:cNvSpPr>
            <a:spLocks noChangeShapeType="1"/>
          </p:cNvSpPr>
          <p:nvPr/>
        </p:nvSpPr>
        <p:spPr bwMode="auto">
          <a:xfrm>
            <a:off x="4716463" y="2276475"/>
            <a:ext cx="0" cy="576263"/>
          </a:xfrm>
          <a:prstGeom prst="line">
            <a:avLst/>
          </a:prstGeom>
          <a:noFill/>
          <a:ln w="57150">
            <a:solidFill>
              <a:srgbClr val="0000FF"/>
            </a:solidFill>
            <a:round/>
            <a:headEnd/>
            <a:tailEnd type="triangle" w="med" len="med"/>
          </a:ln>
        </p:spPr>
        <p:txBody>
          <a:bodyPr/>
          <a:lstStyle/>
          <a:p>
            <a:endParaRPr lang="en-US"/>
          </a:p>
        </p:txBody>
      </p:sp>
      <p:sp>
        <p:nvSpPr>
          <p:cNvPr id="615449" name="Line 13"/>
          <p:cNvSpPr>
            <a:spLocks noChangeShapeType="1"/>
          </p:cNvSpPr>
          <p:nvPr/>
        </p:nvSpPr>
        <p:spPr bwMode="auto">
          <a:xfrm flipH="1">
            <a:off x="5364163" y="4797425"/>
            <a:ext cx="431800" cy="360363"/>
          </a:xfrm>
          <a:prstGeom prst="line">
            <a:avLst/>
          </a:prstGeom>
          <a:noFill/>
          <a:ln w="57150">
            <a:solidFill>
              <a:srgbClr val="A50021"/>
            </a:solidFill>
            <a:round/>
            <a:headEnd/>
            <a:tailEnd type="triangle" w="med" len="med"/>
          </a:ln>
        </p:spPr>
        <p:txBody>
          <a:bodyPr/>
          <a:lstStyle/>
          <a:p>
            <a:endParaRPr lang="en-US"/>
          </a:p>
        </p:txBody>
      </p:sp>
      <p:sp>
        <p:nvSpPr>
          <p:cNvPr id="615450" name="Line 14"/>
          <p:cNvSpPr>
            <a:spLocks noChangeShapeType="1"/>
          </p:cNvSpPr>
          <p:nvPr/>
        </p:nvSpPr>
        <p:spPr bwMode="auto">
          <a:xfrm flipH="1" flipV="1">
            <a:off x="2124075" y="4797425"/>
            <a:ext cx="576263" cy="287338"/>
          </a:xfrm>
          <a:prstGeom prst="line">
            <a:avLst/>
          </a:prstGeom>
          <a:noFill/>
          <a:ln w="57150">
            <a:solidFill>
              <a:srgbClr val="A5002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Grp="1" noChangeArrowheads="1"/>
          </p:cNvSpPr>
          <p:nvPr>
            <p:ph type="ctrTitle" idx="4294967295"/>
          </p:nvPr>
        </p:nvSpPr>
        <p:spPr>
          <a:xfrm>
            <a:off x="685800" y="0"/>
            <a:ext cx="7772400" cy="914400"/>
          </a:xfrm>
        </p:spPr>
        <p:txBody>
          <a:bodyPr/>
          <a:lstStyle/>
          <a:p>
            <a:pPr eaLnBrk="1" hangingPunct="1">
              <a:defRPr/>
            </a:pPr>
            <a:r>
              <a:rPr lang="en-GB" b="1" dirty="0" smtClean="0">
                <a:solidFill>
                  <a:srgbClr val="FFFF99"/>
                </a:solidFill>
                <a:effectLst>
                  <a:outerShdw blurRad="38100" dist="38100" dir="2700000" algn="tl">
                    <a:srgbClr val="000000"/>
                  </a:outerShdw>
                </a:effectLst>
              </a:rPr>
              <a:t>Conclusion</a:t>
            </a:r>
          </a:p>
        </p:txBody>
      </p:sp>
      <p:sp>
        <p:nvSpPr>
          <p:cNvPr id="949251" name="Rectangle 3"/>
          <p:cNvSpPr>
            <a:spLocks noGrp="1" noChangeArrowheads="1"/>
          </p:cNvSpPr>
          <p:nvPr>
            <p:ph type="subTitle" idx="4294967295"/>
          </p:nvPr>
        </p:nvSpPr>
        <p:spPr>
          <a:xfrm>
            <a:off x="611188" y="1052513"/>
            <a:ext cx="8064500" cy="5559425"/>
          </a:xfrm>
        </p:spPr>
        <p:txBody>
          <a:bodyPr/>
          <a:lstStyle/>
          <a:p>
            <a:pPr marL="0" indent="0" algn="just" eaLnBrk="1" hangingPunct="1">
              <a:lnSpc>
                <a:spcPct val="80000"/>
              </a:lnSpc>
              <a:buClr>
                <a:srgbClr val="FFFF99"/>
              </a:buClr>
              <a:buFontTx/>
              <a:buNone/>
              <a:defRPr/>
            </a:pPr>
            <a:r>
              <a:rPr lang="en-GB" sz="2800" b="1" dirty="0" smtClean="0">
                <a:solidFill>
                  <a:schemeClr val="bg1"/>
                </a:solidFill>
                <a:effectLst>
                  <a:outerShdw blurRad="38100" dist="38100" dir="2700000" algn="tl">
                    <a:srgbClr val="000000"/>
                  </a:outerShdw>
                </a:effectLst>
              </a:rPr>
              <a:t>Humans are capable of wonderful things, but also terrible things.  Very mixed mind – many seeds</a:t>
            </a:r>
          </a:p>
          <a:p>
            <a:pPr marL="0" indent="0" algn="just" eaLnBrk="1" hangingPunct="1">
              <a:lnSpc>
                <a:spcPct val="80000"/>
              </a:lnSpc>
              <a:buClr>
                <a:srgbClr val="FFFF99"/>
              </a:buClr>
              <a:buFontTx/>
              <a:buNone/>
              <a:defRPr/>
            </a:pPr>
            <a:endParaRPr lang="en-GB" sz="2800" b="1" dirty="0" smtClean="0">
              <a:solidFill>
                <a:schemeClr val="bg1"/>
              </a:solidFill>
              <a:effectLst>
                <a:outerShdw blurRad="38100" dist="38100" dir="2700000" algn="tl">
                  <a:srgbClr val="000000"/>
                </a:outerShdw>
              </a:effectLst>
            </a:endParaRPr>
          </a:p>
          <a:p>
            <a:pPr marL="0" indent="0" algn="just" eaLnBrk="1" hangingPunct="1">
              <a:lnSpc>
                <a:spcPct val="80000"/>
              </a:lnSpc>
              <a:buClr>
                <a:srgbClr val="FFFF99"/>
              </a:buClr>
              <a:buFontTx/>
              <a:buNone/>
              <a:defRPr/>
            </a:pPr>
            <a:r>
              <a:rPr lang="en-GB" sz="2800" b="1" dirty="0" smtClean="0">
                <a:solidFill>
                  <a:schemeClr val="bg1"/>
                </a:solidFill>
                <a:effectLst>
                  <a:outerShdw blurRad="38100" dist="38100" dir="2700000" algn="tl">
                    <a:srgbClr val="000000"/>
                  </a:outerShdw>
                </a:effectLst>
              </a:rPr>
              <a:t>Our minds are really a mixed range of potential motives, ways of thinking and behaving – and we easily dissociate one state of mind from another</a:t>
            </a:r>
          </a:p>
          <a:p>
            <a:pPr marL="0" indent="0" algn="just" eaLnBrk="1" hangingPunct="1">
              <a:lnSpc>
                <a:spcPct val="80000"/>
              </a:lnSpc>
              <a:buClr>
                <a:srgbClr val="FFFF99"/>
              </a:buClr>
              <a:buFontTx/>
              <a:buNone/>
              <a:defRPr/>
            </a:pPr>
            <a:endParaRPr lang="en-GB" sz="2800" b="1" dirty="0" smtClean="0">
              <a:solidFill>
                <a:schemeClr val="bg1"/>
              </a:solidFill>
              <a:effectLst>
                <a:outerShdw blurRad="38100" dist="38100" dir="2700000" algn="tl">
                  <a:srgbClr val="000000"/>
                </a:outerShdw>
              </a:effectLst>
            </a:endParaRPr>
          </a:p>
          <a:p>
            <a:pPr marL="0" indent="0" algn="just" eaLnBrk="1" hangingPunct="1">
              <a:lnSpc>
                <a:spcPct val="80000"/>
              </a:lnSpc>
              <a:buClr>
                <a:srgbClr val="FFFF99"/>
              </a:buClr>
              <a:buFontTx/>
              <a:buNone/>
              <a:defRPr/>
            </a:pPr>
            <a:r>
              <a:rPr lang="en-GB" sz="2800" b="1" dirty="0" smtClean="0">
                <a:solidFill>
                  <a:schemeClr val="bg1"/>
                </a:solidFill>
                <a:effectLst>
                  <a:outerShdw blurRad="38100" dist="38100" dir="2700000" algn="tl">
                    <a:srgbClr val="000000"/>
                  </a:outerShdw>
                </a:effectLst>
              </a:rPr>
              <a:t>By improving our understanding of the nature of compassion, it’s facilitators and inhibitors, both as a giver and receiver, we may be better placed to cultivate the good in us. This is our </a:t>
            </a:r>
            <a:r>
              <a:rPr lang="en-GB" sz="2800" b="1" dirty="0" err="1" smtClean="0">
                <a:solidFill>
                  <a:schemeClr val="bg1"/>
                </a:solidFill>
                <a:effectLst>
                  <a:outerShdw blurRad="38100" dist="38100" dir="2700000" algn="tl">
                    <a:srgbClr val="000000"/>
                  </a:outerShdw>
                </a:effectLst>
              </a:rPr>
              <a:t>responsiblity</a:t>
            </a:r>
            <a:endParaRPr lang="en-GB" sz="2800" b="1" dirty="0" smtClean="0">
              <a:solidFill>
                <a:schemeClr val="bg1"/>
              </a:solidFill>
              <a:effectLst>
                <a:outerShdw blurRad="38100" dist="38100" dir="2700000" algn="tl">
                  <a:srgbClr val="000000"/>
                </a:outerShdw>
              </a:effectLst>
            </a:endParaRPr>
          </a:p>
          <a:p>
            <a:pPr marL="0" indent="0" algn="just" eaLnBrk="1" hangingPunct="1">
              <a:lnSpc>
                <a:spcPct val="80000"/>
              </a:lnSpc>
              <a:buClr>
                <a:srgbClr val="FFFF99"/>
              </a:buClr>
              <a:buFontTx/>
              <a:buNone/>
              <a:defRPr/>
            </a:pPr>
            <a:endParaRPr lang="en-GB" sz="2800" b="1" dirty="0" smtClean="0">
              <a:solidFill>
                <a:schemeClr val="bg1"/>
              </a:solidFill>
              <a:effectLst>
                <a:outerShdw blurRad="38100" dist="38100" dir="2700000" algn="tl">
                  <a:srgbClr val="000000"/>
                </a:outerShdw>
              </a:effectLst>
            </a:endParaRPr>
          </a:p>
          <a:p>
            <a:pPr marL="0" indent="0" algn="ctr" eaLnBrk="1" hangingPunct="1">
              <a:lnSpc>
                <a:spcPct val="80000"/>
              </a:lnSpc>
              <a:buClr>
                <a:srgbClr val="FFFF99"/>
              </a:buClr>
              <a:buFontTx/>
              <a:buNone/>
              <a:defRPr/>
            </a:pPr>
            <a:r>
              <a:rPr lang="en-GB" sz="2800" b="1" dirty="0" smtClean="0">
                <a:solidFill>
                  <a:srgbClr val="FFFF99"/>
                </a:solidFill>
                <a:effectLst>
                  <a:outerShdw blurRad="38100" dist="38100" dir="2700000" algn="tl">
                    <a:srgbClr val="000000"/>
                  </a:outerShdw>
                </a:effectLst>
                <a:latin typeface="Lucida Calligraphy" pitchFamily="66" charset="0"/>
              </a:rPr>
              <a:t>How to bring this about?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49251">
                                            <p:txEl>
                                              <p:pRg st="0" end="0"/>
                                            </p:txEl>
                                          </p:spTgt>
                                        </p:tgtEl>
                                        <p:attrNameLst>
                                          <p:attrName>style.visibility</p:attrName>
                                        </p:attrNameLst>
                                      </p:cBhvr>
                                      <p:to>
                                        <p:strVal val="visible"/>
                                      </p:to>
                                    </p:set>
                                    <p:anim calcmode="lin" valueType="num">
                                      <p:cBhvr additive="base">
                                        <p:cTn id="7" dur="500" fill="hold"/>
                                        <p:tgtEl>
                                          <p:spTgt spid="949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9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49251">
                                            <p:txEl>
                                              <p:pRg st="2" end="2"/>
                                            </p:txEl>
                                          </p:spTgt>
                                        </p:tgtEl>
                                        <p:attrNameLst>
                                          <p:attrName>style.visibility</p:attrName>
                                        </p:attrNameLst>
                                      </p:cBhvr>
                                      <p:to>
                                        <p:strVal val="visible"/>
                                      </p:to>
                                    </p:set>
                                    <p:anim calcmode="lin" valueType="num">
                                      <p:cBhvr additive="base">
                                        <p:cTn id="13" dur="500" fill="hold"/>
                                        <p:tgtEl>
                                          <p:spTgt spid="9492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9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49251">
                                            <p:txEl>
                                              <p:pRg st="4" end="4"/>
                                            </p:txEl>
                                          </p:spTgt>
                                        </p:tgtEl>
                                        <p:attrNameLst>
                                          <p:attrName>style.visibility</p:attrName>
                                        </p:attrNameLst>
                                      </p:cBhvr>
                                      <p:to>
                                        <p:strVal val="visible"/>
                                      </p:to>
                                    </p:set>
                                    <p:anim calcmode="lin" valueType="num">
                                      <p:cBhvr additive="base">
                                        <p:cTn id="19" dur="500" fill="hold"/>
                                        <p:tgtEl>
                                          <p:spTgt spid="9492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92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49251">
                                            <p:txEl>
                                              <p:pRg st="6" end="6"/>
                                            </p:txEl>
                                          </p:spTgt>
                                        </p:tgtEl>
                                        <p:attrNameLst>
                                          <p:attrName>style.visibility</p:attrName>
                                        </p:attrNameLst>
                                      </p:cBhvr>
                                      <p:to>
                                        <p:strVal val="visible"/>
                                      </p:to>
                                    </p:set>
                                    <p:anim calcmode="lin" valueType="num">
                                      <p:cBhvr additive="base">
                                        <p:cTn id="25" dur="500" fill="hold"/>
                                        <p:tgtEl>
                                          <p:spTgt spid="94925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492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p:txBody>
          <a:bodyPr/>
          <a:lstStyle/>
          <a:p>
            <a:r>
              <a:rPr lang="en-GB" smtClean="0">
                <a:solidFill>
                  <a:schemeClr val="bg1"/>
                </a:solidFill>
              </a:rPr>
              <a:t>Some References</a:t>
            </a:r>
          </a:p>
        </p:txBody>
      </p:sp>
      <p:sp>
        <p:nvSpPr>
          <p:cNvPr id="813059" name="Rectangle 3"/>
          <p:cNvSpPr>
            <a:spLocks noGrp="1" noChangeArrowheads="1"/>
          </p:cNvSpPr>
          <p:nvPr>
            <p:ph type="body" idx="1"/>
          </p:nvPr>
        </p:nvSpPr>
        <p:spPr/>
        <p:txBody>
          <a:bodyPr/>
          <a:lstStyle/>
          <a:p>
            <a:pPr>
              <a:lnSpc>
                <a:spcPct val="80000"/>
              </a:lnSpc>
            </a:pPr>
            <a:r>
              <a:rPr lang="en-GB" sz="2400" b="1" smtClean="0">
                <a:solidFill>
                  <a:schemeClr val="bg1"/>
                </a:solidFill>
                <a:effectLst>
                  <a:outerShdw blurRad="38100" dist="38100" dir="2700000" algn="tl">
                    <a:srgbClr val="000000"/>
                  </a:outerShdw>
                </a:effectLst>
              </a:rPr>
              <a:t>Gilbert, P (2009). </a:t>
            </a:r>
            <a:r>
              <a:rPr lang="en-GB" sz="2400" b="1" i="1" smtClean="0">
                <a:solidFill>
                  <a:schemeClr val="bg1"/>
                </a:solidFill>
                <a:effectLst>
                  <a:outerShdw blurRad="38100" dist="38100" dir="2700000" algn="tl">
                    <a:srgbClr val="000000"/>
                  </a:outerShdw>
                </a:effectLst>
              </a:rPr>
              <a:t>The Compassionate Mind: A New Approach to the Challenge of Life</a:t>
            </a:r>
            <a:r>
              <a:rPr lang="en-GB" sz="2400" b="1" smtClean="0">
                <a:solidFill>
                  <a:schemeClr val="bg1"/>
                </a:solidFill>
                <a:effectLst>
                  <a:outerShdw blurRad="38100" dist="38100" dir="2700000" algn="tl">
                    <a:srgbClr val="000000"/>
                  </a:outerShdw>
                </a:effectLst>
              </a:rPr>
              <a:t>. London: Constable &amp; Robinson.</a:t>
            </a:r>
          </a:p>
          <a:p>
            <a:pPr>
              <a:lnSpc>
                <a:spcPct val="80000"/>
              </a:lnSpc>
            </a:pPr>
            <a:r>
              <a:rPr lang="en-GB" sz="2400" b="1" smtClean="0">
                <a:solidFill>
                  <a:schemeClr val="bg1"/>
                </a:solidFill>
                <a:effectLst>
                  <a:outerShdw blurRad="38100" dist="38100" dir="2700000" algn="tl">
                    <a:srgbClr val="000000"/>
                  </a:outerShdw>
                </a:effectLst>
              </a:rPr>
              <a:t>Gilbert, P. (2010) </a:t>
            </a:r>
            <a:r>
              <a:rPr lang="en-GB" sz="2400" b="1" i="1" smtClean="0">
                <a:solidFill>
                  <a:schemeClr val="bg1"/>
                </a:solidFill>
                <a:effectLst>
                  <a:outerShdw blurRad="38100" dist="38100" dir="2700000" algn="tl">
                    <a:srgbClr val="000000"/>
                  </a:outerShdw>
                </a:effectLst>
              </a:rPr>
              <a:t>Compassion Focused Therapy: The CBT Distinctive Features</a:t>
            </a:r>
            <a:r>
              <a:rPr lang="en-GB" sz="2400" b="1" smtClean="0">
                <a:solidFill>
                  <a:schemeClr val="bg1"/>
                </a:solidFill>
                <a:effectLst>
                  <a:outerShdw blurRad="38100" dist="38100" dir="2700000" algn="tl">
                    <a:srgbClr val="000000"/>
                  </a:outerShdw>
                </a:effectLst>
              </a:rPr>
              <a:t> Series. London:  Routledge.</a:t>
            </a:r>
          </a:p>
          <a:p>
            <a:pPr>
              <a:lnSpc>
                <a:spcPct val="80000"/>
              </a:lnSpc>
            </a:pPr>
            <a:r>
              <a:rPr lang="en-GB" sz="2400" b="1" smtClean="0">
                <a:solidFill>
                  <a:schemeClr val="bg1"/>
                </a:solidFill>
                <a:effectLst>
                  <a:outerShdw blurRad="38100" dist="38100" dir="2700000" algn="tl">
                    <a:srgbClr val="000000"/>
                  </a:outerShdw>
                </a:effectLst>
              </a:rPr>
              <a:t>Gilbert, P &amp; Choden.  (2013). </a:t>
            </a:r>
            <a:r>
              <a:rPr lang="en-GB" sz="2400" b="1" i="1" smtClean="0">
                <a:solidFill>
                  <a:schemeClr val="bg1"/>
                </a:solidFill>
                <a:effectLst>
                  <a:outerShdw blurRad="38100" dist="38100" dir="2700000" algn="tl">
                    <a:srgbClr val="000000"/>
                  </a:outerShdw>
                </a:effectLst>
              </a:rPr>
              <a:t>Mindful Compassion</a:t>
            </a:r>
            <a:r>
              <a:rPr lang="en-GB" sz="2400" b="1" smtClean="0">
                <a:solidFill>
                  <a:schemeClr val="bg1"/>
                </a:solidFill>
                <a:effectLst>
                  <a:outerShdw blurRad="38100" dist="38100" dir="2700000" algn="tl">
                    <a:srgbClr val="000000"/>
                  </a:outerShdw>
                </a:effectLst>
              </a:rPr>
              <a:t>. London: Constable Robinson</a:t>
            </a:r>
          </a:p>
          <a:p>
            <a:pPr>
              <a:lnSpc>
                <a:spcPct val="80000"/>
              </a:lnSpc>
            </a:pPr>
            <a:endParaRPr lang="en-GB" sz="2400" b="1" smtClean="0">
              <a:solidFill>
                <a:schemeClr val="bg1"/>
              </a:solidFill>
              <a:effectLst>
                <a:outerShdw blurRad="38100" dist="38100" dir="2700000" algn="tl">
                  <a:srgbClr val="000000"/>
                </a:outerShdw>
              </a:effectLst>
            </a:endParaRPr>
          </a:p>
          <a:p>
            <a:pPr>
              <a:lnSpc>
                <a:spcPct val="80000"/>
              </a:lnSpc>
            </a:pPr>
            <a:r>
              <a:rPr lang="en-GB" sz="2400" b="1" smtClean="0">
                <a:solidFill>
                  <a:schemeClr val="bg1"/>
                </a:solidFill>
                <a:effectLst>
                  <a:outerShdw blurRad="38100" dist="38100" dir="2700000" algn="tl">
                    <a:srgbClr val="000000"/>
                  </a:outerShdw>
                </a:effectLst>
              </a:rPr>
              <a:t>See also the Compassionate Mind Series by New harbinger </a:t>
            </a:r>
          </a:p>
          <a:p>
            <a:pPr>
              <a:lnSpc>
                <a:spcPct val="80000"/>
              </a:lnSpc>
              <a:buFontTx/>
              <a:buNone/>
            </a:pPr>
            <a:r>
              <a:rPr lang="en-GB" sz="2400" b="1" smtClean="0">
                <a:solidFill>
                  <a:schemeClr val="bg1"/>
                </a:solidFill>
                <a:effectLst>
                  <a:outerShdw blurRad="38100" dist="38100" dir="2700000" algn="tl">
                    <a:srgbClr val="000000"/>
                  </a:outerShdw>
                </a:effectLst>
              </a:rPr>
              <a:t>With other author books on anxiety (Tirch), anger (Kolts)</a:t>
            </a:r>
          </a:p>
          <a:p>
            <a:pPr>
              <a:lnSpc>
                <a:spcPct val="80000"/>
              </a:lnSpc>
              <a:buFontTx/>
              <a:buNone/>
            </a:pPr>
            <a:r>
              <a:rPr lang="en-GB" sz="2400" b="1" smtClean="0">
                <a:solidFill>
                  <a:schemeClr val="bg1"/>
                </a:solidFill>
                <a:effectLst>
                  <a:outerShdw blurRad="38100" dist="38100" dir="2700000" algn="tl">
                    <a:srgbClr val="000000"/>
                  </a:outerShdw>
                </a:effectLst>
              </a:rPr>
              <a:t>, trauma (Lee), eating (Goss) and others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idx="4294967295"/>
          </p:nvPr>
        </p:nvSpPr>
        <p:spPr>
          <a:xfrm>
            <a:off x="685800" y="457200"/>
            <a:ext cx="7772400" cy="533400"/>
          </a:xfrm>
        </p:spPr>
        <p:txBody>
          <a:bodyPr/>
          <a:lstStyle/>
          <a:p>
            <a:pPr>
              <a:defRPr/>
            </a:pPr>
            <a:r>
              <a:rPr lang="en-GB" sz="4000" b="1" smtClean="0">
                <a:solidFill>
                  <a:srgbClr val="FF6600"/>
                </a:solidFill>
                <a:effectLst>
                  <a:outerShdw blurRad="38100" dist="38100" dir="2700000" algn="tl">
                    <a:srgbClr val="000000"/>
                  </a:outerShdw>
                </a:effectLst>
              </a:rPr>
              <a:t>Sources of behaviour</a:t>
            </a:r>
          </a:p>
        </p:txBody>
      </p:sp>
      <p:sp>
        <p:nvSpPr>
          <p:cNvPr id="229379" name="Rectangle 3"/>
          <p:cNvSpPr>
            <a:spLocks noGrp="1" noChangeArrowheads="1"/>
          </p:cNvSpPr>
          <p:nvPr>
            <p:ph type="subTitle" idx="4294967295"/>
          </p:nvPr>
        </p:nvSpPr>
        <p:spPr>
          <a:xfrm>
            <a:off x="1066800" y="1295400"/>
            <a:ext cx="7239000" cy="4800600"/>
          </a:xfrm>
        </p:spPr>
        <p:txBody>
          <a:bodyPr/>
          <a:lstStyle/>
          <a:p>
            <a:pPr marL="0" indent="0">
              <a:buFontTx/>
              <a:buNone/>
              <a:defRPr/>
            </a:pPr>
            <a:endParaRPr lang="en-GB" sz="2400" b="1" smtClean="0">
              <a:solidFill>
                <a:schemeClr val="bg1"/>
              </a:solidFill>
              <a:effectLst>
                <a:outerShdw blurRad="38100" dist="38100" dir="2700000" algn="tl">
                  <a:srgbClr val="000000"/>
                </a:outerShdw>
              </a:effectLst>
            </a:endParaRPr>
          </a:p>
          <a:p>
            <a:pPr marL="0" indent="0">
              <a:buFontTx/>
              <a:buNone/>
              <a:defRPr/>
            </a:pPr>
            <a:endParaRPr lang="en-GB" sz="2400" b="1" smtClean="0">
              <a:solidFill>
                <a:schemeClr val="bg1"/>
              </a:solidFill>
              <a:effectLst>
                <a:outerShdw blurRad="38100" dist="38100" dir="2700000" algn="tl">
                  <a:srgbClr val="000000"/>
                </a:outerShdw>
              </a:effectLst>
            </a:endParaRPr>
          </a:p>
          <a:p>
            <a:pPr marL="0" indent="0">
              <a:buFontTx/>
              <a:buNone/>
              <a:defRPr/>
            </a:pPr>
            <a:endParaRPr lang="en-GB" sz="3600" b="1" smtClean="0">
              <a:solidFill>
                <a:schemeClr val="bg1"/>
              </a:solidFill>
              <a:effectLst>
                <a:outerShdw blurRad="38100" dist="38100" dir="2700000" algn="tl">
                  <a:srgbClr val="000000"/>
                </a:outerShdw>
              </a:effectLst>
            </a:endParaRPr>
          </a:p>
        </p:txBody>
      </p:sp>
      <p:graphicFrame>
        <p:nvGraphicFramePr>
          <p:cNvPr id="611343" name="Object 15" descr="Parchment"/>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611344" name="Bitmap Image" r:id="rId4" imgW="8419048" imgH="5915851" progId="PBrush">
                  <p:embed/>
                </p:oleObj>
              </mc:Choice>
              <mc:Fallback>
                <p:oleObj name="Bitmap Image" r:id="rId4" imgW="8419048" imgH="5915851" progId="PBrush">
                  <p:embed/>
                  <p:pic>
                    <p:nvPicPr>
                      <p:cNvPr id="0" name="Picture 15" descr="Parch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blipFill dpi="0" rotWithShape="0">
                        <a:blip r:embed="rId6"/>
                        <a:srcRect/>
                        <a:tile tx="0" ty="0" sx="100000" sy="100000" flip="none" algn="tl"/>
                      </a:bli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1346" name="Text Box 5"/>
          <p:cNvSpPr txBox="1">
            <a:spLocks noChangeArrowheads="1"/>
          </p:cNvSpPr>
          <p:nvPr/>
        </p:nvSpPr>
        <p:spPr bwMode="auto">
          <a:xfrm>
            <a:off x="1547813" y="3213100"/>
            <a:ext cx="5976937" cy="1370013"/>
          </a:xfrm>
          <a:prstGeom prst="rect">
            <a:avLst/>
          </a:prstGeom>
          <a:noFill/>
          <a:ln w="9525">
            <a:noFill/>
            <a:miter lim="800000"/>
            <a:headEnd/>
            <a:tailEnd/>
          </a:ln>
        </p:spPr>
        <p:txBody>
          <a:bodyPr>
            <a:spAutoFit/>
          </a:bodyPr>
          <a:lstStyle/>
          <a:p>
            <a:pPr algn="ctr">
              <a:spcBef>
                <a:spcPct val="50000"/>
              </a:spcBef>
            </a:pPr>
            <a:r>
              <a:rPr lang="en-GB" sz="2400" i="1">
                <a:solidFill>
                  <a:srgbClr val="A50021"/>
                </a:solidFill>
              </a:rPr>
              <a:t>Old Brain</a:t>
            </a:r>
            <a:r>
              <a:rPr lang="en-GB" sz="2400">
                <a:solidFill>
                  <a:srgbClr val="A50021"/>
                </a:solidFill>
              </a:rPr>
              <a:t>: Emotions, Motives, Relationship Seeking-Creating</a:t>
            </a:r>
          </a:p>
          <a:p>
            <a:pPr algn="ctr">
              <a:spcBef>
                <a:spcPct val="50000"/>
              </a:spcBef>
            </a:pPr>
            <a:r>
              <a:rPr lang="en-GB" sz="2400">
                <a:solidFill>
                  <a:srgbClr val="A50021"/>
                </a:solidFill>
              </a:rPr>
              <a:t>Archetypal</a:t>
            </a:r>
          </a:p>
        </p:txBody>
      </p:sp>
      <p:sp>
        <p:nvSpPr>
          <p:cNvPr id="611347" name="Text Box 6"/>
          <p:cNvSpPr txBox="1">
            <a:spLocks noChangeArrowheads="1"/>
          </p:cNvSpPr>
          <p:nvPr/>
        </p:nvSpPr>
        <p:spPr bwMode="auto">
          <a:xfrm>
            <a:off x="1835150" y="1773238"/>
            <a:ext cx="5041900" cy="822325"/>
          </a:xfrm>
          <a:prstGeom prst="rect">
            <a:avLst/>
          </a:prstGeom>
          <a:noFill/>
          <a:ln w="9525">
            <a:noFill/>
            <a:miter lim="800000"/>
            <a:headEnd/>
            <a:tailEnd/>
          </a:ln>
        </p:spPr>
        <p:txBody>
          <a:bodyPr>
            <a:spAutoFit/>
          </a:bodyPr>
          <a:lstStyle/>
          <a:p>
            <a:pPr algn="ctr"/>
            <a:r>
              <a:rPr lang="en-GB" sz="2400" i="1">
                <a:solidFill>
                  <a:srgbClr val="0033CC"/>
                </a:solidFill>
              </a:rPr>
              <a:t>New Brain</a:t>
            </a:r>
            <a:r>
              <a:rPr lang="en-GB" sz="2400">
                <a:solidFill>
                  <a:srgbClr val="0033CC"/>
                </a:solidFill>
              </a:rPr>
              <a:t>: Imagination, </a:t>
            </a:r>
          </a:p>
          <a:p>
            <a:pPr algn="ctr"/>
            <a:r>
              <a:rPr lang="en-GB" sz="2400">
                <a:solidFill>
                  <a:srgbClr val="0033CC"/>
                </a:solidFill>
              </a:rPr>
              <a:t>Planning, Rumination, Integration</a:t>
            </a:r>
          </a:p>
        </p:txBody>
      </p:sp>
      <p:sp>
        <p:nvSpPr>
          <p:cNvPr id="611348" name="Text Box 7"/>
          <p:cNvSpPr txBox="1">
            <a:spLocks noChangeArrowheads="1"/>
          </p:cNvSpPr>
          <p:nvPr/>
        </p:nvSpPr>
        <p:spPr bwMode="auto">
          <a:xfrm>
            <a:off x="539750" y="404813"/>
            <a:ext cx="7993063" cy="641350"/>
          </a:xfrm>
          <a:prstGeom prst="rect">
            <a:avLst/>
          </a:prstGeom>
          <a:noFill/>
          <a:ln w="9525">
            <a:noFill/>
            <a:miter lim="800000"/>
            <a:headEnd/>
            <a:tailEnd/>
          </a:ln>
        </p:spPr>
        <p:txBody>
          <a:bodyPr>
            <a:spAutoFit/>
          </a:bodyPr>
          <a:lstStyle/>
          <a:p>
            <a:pPr algn="ctr">
              <a:spcBef>
                <a:spcPct val="50000"/>
              </a:spcBef>
            </a:pPr>
            <a:r>
              <a:rPr lang="en-GB" sz="3600">
                <a:solidFill>
                  <a:srgbClr val="CC6600"/>
                </a:solidFill>
              </a:rPr>
              <a:t>Interaction of old and new psychologies</a:t>
            </a:r>
          </a:p>
        </p:txBody>
      </p:sp>
      <p:sp>
        <p:nvSpPr>
          <p:cNvPr id="229384" name="Line 8"/>
          <p:cNvSpPr>
            <a:spLocks noChangeShapeType="1"/>
          </p:cNvSpPr>
          <p:nvPr/>
        </p:nvSpPr>
        <p:spPr bwMode="auto">
          <a:xfrm flipV="1">
            <a:off x="2916238" y="2636838"/>
            <a:ext cx="0" cy="649287"/>
          </a:xfrm>
          <a:prstGeom prst="line">
            <a:avLst/>
          </a:prstGeom>
          <a:noFill/>
          <a:ln w="57150">
            <a:solidFill>
              <a:srgbClr val="FF0000"/>
            </a:solidFill>
            <a:round/>
            <a:headEnd/>
            <a:tailEnd type="triangle" w="med" len="med"/>
          </a:ln>
          <a:extLst/>
        </p:spPr>
        <p:txBody>
          <a:bodyPr/>
          <a:lstStyle/>
          <a:p>
            <a:pPr>
              <a:lnSpc>
                <a:spcPct val="90000"/>
              </a:lnSpc>
              <a:spcBef>
                <a:spcPct val="20000"/>
              </a:spcBef>
              <a:defRPr/>
            </a:pPr>
            <a:endParaRPr lang="en-GB" sz="1800">
              <a:solidFill>
                <a:srgbClr val="FFFFFF"/>
              </a:solidFill>
              <a:cs typeface="+mn-cs"/>
            </a:endParaRPr>
          </a:p>
        </p:txBody>
      </p:sp>
      <p:sp>
        <p:nvSpPr>
          <p:cNvPr id="229385" name="Line 9"/>
          <p:cNvSpPr>
            <a:spLocks noChangeShapeType="1"/>
          </p:cNvSpPr>
          <p:nvPr/>
        </p:nvSpPr>
        <p:spPr bwMode="auto">
          <a:xfrm>
            <a:off x="5292725" y="2636838"/>
            <a:ext cx="0" cy="649287"/>
          </a:xfrm>
          <a:prstGeom prst="line">
            <a:avLst/>
          </a:prstGeom>
          <a:noFill/>
          <a:ln w="57150">
            <a:solidFill>
              <a:srgbClr val="0000CC"/>
            </a:solidFill>
            <a:round/>
            <a:headEnd/>
            <a:tailEnd type="triangle" w="med" len="med"/>
          </a:ln>
          <a:extLst/>
        </p:spPr>
        <p:txBody>
          <a:bodyPr/>
          <a:lstStyle/>
          <a:p>
            <a:pPr>
              <a:lnSpc>
                <a:spcPct val="90000"/>
              </a:lnSpc>
              <a:spcBef>
                <a:spcPct val="20000"/>
              </a:spcBef>
              <a:defRPr/>
            </a:pPr>
            <a:endParaRPr lang="en-GB" sz="1800">
              <a:solidFill>
                <a:srgbClr val="FFFFFF"/>
              </a:solidFill>
              <a:cs typeface="+mn-cs"/>
            </a:endParaRPr>
          </a:p>
        </p:txBody>
      </p:sp>
      <p:sp>
        <p:nvSpPr>
          <p:cNvPr id="2" name="TextBox 1"/>
          <p:cNvSpPr txBox="1">
            <a:spLocks noChangeArrowheads="1"/>
          </p:cNvSpPr>
          <p:nvPr/>
        </p:nvSpPr>
        <p:spPr bwMode="auto">
          <a:xfrm>
            <a:off x="3365500" y="2808288"/>
            <a:ext cx="1927225" cy="954087"/>
          </a:xfrm>
          <a:prstGeom prst="rect">
            <a:avLst/>
          </a:prstGeom>
          <a:noFill/>
          <a:ln w="9525">
            <a:noFill/>
            <a:miter lim="800000"/>
            <a:headEnd/>
            <a:tailEnd/>
          </a:ln>
        </p:spPr>
        <p:txBody>
          <a:bodyPr>
            <a:spAutoFit/>
          </a:bodyPr>
          <a:lstStyle/>
          <a:p>
            <a:pPr>
              <a:lnSpc>
                <a:spcPct val="90000"/>
              </a:lnSpc>
              <a:spcBef>
                <a:spcPct val="20000"/>
              </a:spcBef>
            </a:pPr>
            <a:r>
              <a:rPr lang="en-GB" sz="2800">
                <a:solidFill>
                  <a:srgbClr val="00B050"/>
                </a:solidFill>
              </a:rPr>
              <a:t>Glitches</a:t>
            </a:r>
          </a:p>
          <a:p>
            <a:pPr>
              <a:lnSpc>
                <a:spcPct val="90000"/>
              </a:lnSpc>
              <a:spcBef>
                <a:spcPct val="20000"/>
              </a:spcBef>
            </a:pPr>
            <a:endParaRPr lang="en-GB" sz="2800">
              <a:solidFill>
                <a:srgbClr val="00B050"/>
              </a:solidFill>
            </a:endParaRPr>
          </a:p>
        </p:txBody>
      </p:sp>
      <p:sp>
        <p:nvSpPr>
          <p:cNvPr id="611352" name="TextBox 2"/>
          <p:cNvSpPr txBox="1">
            <a:spLocks noChangeArrowheads="1"/>
          </p:cNvSpPr>
          <p:nvPr/>
        </p:nvSpPr>
        <p:spPr bwMode="auto">
          <a:xfrm>
            <a:off x="3563938" y="2870200"/>
            <a:ext cx="1152525" cy="342900"/>
          </a:xfrm>
          <a:prstGeom prst="rect">
            <a:avLst/>
          </a:prstGeom>
          <a:noFill/>
          <a:ln w="9525">
            <a:noFill/>
            <a:miter lim="800000"/>
            <a:headEnd/>
            <a:tailEnd/>
          </a:ln>
        </p:spPr>
        <p:txBody>
          <a:bodyPr>
            <a:spAutoFit/>
          </a:bodyPr>
          <a:lstStyle/>
          <a:p>
            <a:pPr>
              <a:lnSpc>
                <a:spcPct val="90000"/>
              </a:lnSpc>
              <a:spcBef>
                <a:spcPct val="20000"/>
              </a:spcBef>
            </a:pPr>
            <a:r>
              <a:rPr lang="en-US" sz="1800">
                <a:solidFill>
                  <a:srgbClr val="FFFFFF"/>
                </a:solidFill>
              </a:rPr>
              <a:t>Tr</a:t>
            </a:r>
          </a:p>
        </p:txBody>
      </p:sp>
      <p:sp>
        <p:nvSpPr>
          <p:cNvPr id="4" name="TextBox 3"/>
          <p:cNvSpPr txBox="1"/>
          <p:nvPr/>
        </p:nvSpPr>
        <p:spPr>
          <a:xfrm>
            <a:off x="755650" y="5229225"/>
            <a:ext cx="8137525" cy="1274763"/>
          </a:xfrm>
          <a:prstGeom prst="rect">
            <a:avLst/>
          </a:prstGeom>
          <a:noFill/>
        </p:spPr>
        <p:txBody>
          <a:bodyPr>
            <a:spAutoFit/>
          </a:bodyPr>
          <a:lstStyle/>
          <a:p>
            <a:pPr algn="ctr">
              <a:lnSpc>
                <a:spcPct val="90000"/>
              </a:lnSpc>
              <a:spcBef>
                <a:spcPct val="20000"/>
              </a:spcBef>
              <a:defRPr/>
            </a:pPr>
            <a:endParaRPr lang="en-GB" sz="2400" dirty="0">
              <a:solidFill>
                <a:srgbClr val="00B050"/>
              </a:solidFill>
              <a:effectLst>
                <a:outerShdw blurRad="38100" dist="38100" dir="2700000" algn="tl">
                  <a:srgbClr val="000000"/>
                </a:outerShdw>
              </a:effectLst>
            </a:endParaRPr>
          </a:p>
          <a:p>
            <a:pPr algn="ctr">
              <a:lnSpc>
                <a:spcPct val="90000"/>
              </a:lnSpc>
              <a:spcBef>
                <a:spcPct val="20000"/>
              </a:spcBef>
              <a:defRPr/>
            </a:pPr>
            <a:r>
              <a:rPr lang="en-GB" sz="2800" dirty="0">
                <a:solidFill>
                  <a:srgbClr val="3B1BF9"/>
                </a:solidFill>
                <a:effectLst>
                  <a:outerShdw blurRad="38100" dist="38100" dir="2700000" algn="tl">
                    <a:srgbClr val="000000"/>
                  </a:outerShdw>
                </a:effectLst>
              </a:rPr>
              <a:t>Thinking brain can cause serious problems in using old affect and motive systems (trade off)</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29384"/>
                                        </p:tgtEl>
                                        <p:attrNameLst>
                                          <p:attrName>style.visibility</p:attrName>
                                        </p:attrNameLst>
                                      </p:cBhvr>
                                      <p:to>
                                        <p:strVal val="visible"/>
                                      </p:to>
                                    </p:set>
                                    <p:anim calcmode="lin" valueType="num">
                                      <p:cBhvr>
                                        <p:cTn id="7" dur="500" fill="hold"/>
                                        <p:tgtEl>
                                          <p:spTgt spid="229384"/>
                                        </p:tgtEl>
                                        <p:attrNameLst>
                                          <p:attrName>ppt_w</p:attrName>
                                        </p:attrNameLst>
                                      </p:cBhvr>
                                      <p:tavLst>
                                        <p:tav tm="0">
                                          <p:val>
                                            <p:fltVal val="0"/>
                                          </p:val>
                                        </p:tav>
                                        <p:tav tm="100000">
                                          <p:val>
                                            <p:strVal val="#ppt_w"/>
                                          </p:val>
                                        </p:tav>
                                      </p:tavLst>
                                    </p:anim>
                                    <p:anim calcmode="lin" valueType="num">
                                      <p:cBhvr>
                                        <p:cTn id="8" dur="500" fill="hold"/>
                                        <p:tgtEl>
                                          <p:spTgt spid="22938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29385"/>
                                        </p:tgtEl>
                                        <p:attrNameLst>
                                          <p:attrName>style.visibility</p:attrName>
                                        </p:attrNameLst>
                                      </p:cBhvr>
                                      <p:to>
                                        <p:strVal val="visible"/>
                                      </p:to>
                                    </p:set>
                                    <p:anim calcmode="lin" valueType="num">
                                      <p:cBhvr>
                                        <p:cTn id="13" dur="500" fill="hold"/>
                                        <p:tgtEl>
                                          <p:spTgt spid="229385"/>
                                        </p:tgtEl>
                                        <p:attrNameLst>
                                          <p:attrName>ppt_w</p:attrName>
                                        </p:attrNameLst>
                                      </p:cBhvr>
                                      <p:tavLst>
                                        <p:tav tm="0">
                                          <p:val>
                                            <p:fltVal val="0"/>
                                          </p:val>
                                        </p:tav>
                                        <p:tav tm="100000">
                                          <p:val>
                                            <p:strVal val="#ppt_w"/>
                                          </p:val>
                                        </p:tav>
                                      </p:tavLst>
                                    </p:anim>
                                    <p:anim calcmode="lin" valueType="num">
                                      <p:cBhvr>
                                        <p:cTn id="14" dur="500" fill="hold"/>
                                        <p:tgtEl>
                                          <p:spTgt spid="22938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ctrTitle"/>
          </p:nvPr>
        </p:nvSpPr>
        <p:spPr>
          <a:xfrm>
            <a:off x="755650" y="549275"/>
            <a:ext cx="7772400" cy="519113"/>
          </a:xfrm>
        </p:spPr>
        <p:txBody>
          <a:bodyPr/>
          <a:lstStyle/>
          <a:p>
            <a:pPr>
              <a:defRPr/>
            </a:pPr>
            <a:r>
              <a:rPr lang="en-GB" sz="4000" b="1" dirty="0" smtClean="0">
                <a:solidFill>
                  <a:srgbClr val="FFFF00"/>
                </a:solidFill>
                <a:effectLst>
                  <a:outerShdw blurRad="38100" dist="38100" dir="2700000" algn="tl">
                    <a:srgbClr val="000000"/>
                  </a:outerShdw>
                </a:effectLst>
              </a:rPr>
              <a:t>	Built in Biases</a:t>
            </a:r>
            <a:r>
              <a:rPr lang="en-GB" sz="4000" b="1" dirty="0" smtClean="0">
                <a:solidFill>
                  <a:srgbClr val="FF9900"/>
                </a:solidFill>
                <a:effectLst>
                  <a:outerShdw blurRad="38100" dist="38100" dir="2700000" algn="tl">
                    <a:srgbClr val="000000"/>
                  </a:outerShdw>
                </a:effectLst>
              </a:rPr>
              <a:t> </a:t>
            </a:r>
          </a:p>
        </p:txBody>
      </p:sp>
      <p:sp>
        <p:nvSpPr>
          <p:cNvPr id="252931" name="Rectangle 3"/>
          <p:cNvSpPr>
            <a:spLocks noGrp="1" noChangeArrowheads="1"/>
          </p:cNvSpPr>
          <p:nvPr>
            <p:ph type="subTitle" idx="1"/>
          </p:nvPr>
        </p:nvSpPr>
        <p:spPr>
          <a:xfrm>
            <a:off x="1187450" y="1341438"/>
            <a:ext cx="7561263" cy="5135562"/>
          </a:xfrm>
        </p:spPr>
        <p:txBody>
          <a:bodyPr/>
          <a:lstStyle/>
          <a:p>
            <a:pPr>
              <a:lnSpc>
                <a:spcPct val="90000"/>
              </a:lnSpc>
              <a:defRPr/>
            </a:pPr>
            <a:r>
              <a:rPr lang="en-GB" sz="2800" b="1" dirty="0" smtClean="0">
                <a:solidFill>
                  <a:srgbClr val="FFFF66"/>
                </a:solidFill>
                <a:effectLst>
                  <a:outerShdw blurRad="38100" dist="38100" dir="2700000" algn="tl">
                    <a:srgbClr val="000000"/>
                  </a:outerShdw>
                </a:effectLst>
              </a:rPr>
              <a:t>Compassion insights</a:t>
            </a:r>
          </a:p>
          <a:p>
            <a:pPr algn="l">
              <a:lnSpc>
                <a:spcPct val="90000"/>
              </a:lnSpc>
              <a:defRPr/>
            </a:pPr>
            <a:endParaRPr lang="en-GB" sz="2800" b="1" dirty="0" smtClean="0">
              <a:solidFill>
                <a:schemeClr val="bg1"/>
              </a:solidFill>
              <a:effectLst>
                <a:outerShdw blurRad="38100" dist="38100" dir="2700000" algn="tl">
                  <a:srgbClr val="000000"/>
                </a:outerShdw>
              </a:effectLst>
            </a:endParaRPr>
          </a:p>
          <a:p>
            <a:pPr algn="l">
              <a:lnSpc>
                <a:spcPct val="90000"/>
              </a:lnSpc>
              <a:defRPr/>
            </a:pPr>
            <a:r>
              <a:rPr lang="en-GB" sz="2800" b="1" dirty="0" smtClean="0">
                <a:solidFill>
                  <a:schemeClr val="bg1"/>
                </a:solidFill>
                <a:effectLst>
                  <a:outerShdw blurRad="38100" dist="38100" dir="2700000" algn="tl">
                    <a:srgbClr val="000000"/>
                  </a:outerShdw>
                </a:effectLst>
              </a:rPr>
              <a:t>Biased </a:t>
            </a:r>
            <a:r>
              <a:rPr lang="en-GB" sz="2800" b="1" dirty="0">
                <a:solidFill>
                  <a:schemeClr val="bg1"/>
                </a:solidFill>
                <a:effectLst>
                  <a:outerShdw blurRad="38100" dist="38100" dir="2700000" algn="tl">
                    <a:srgbClr val="000000"/>
                  </a:outerShdw>
                </a:effectLst>
              </a:rPr>
              <a:t>learning – e.g., fear of snakes not </a:t>
            </a:r>
            <a:r>
              <a:rPr lang="en-GB" sz="2800" b="1" dirty="0" smtClean="0">
                <a:solidFill>
                  <a:schemeClr val="bg1"/>
                </a:solidFill>
                <a:effectLst>
                  <a:outerShdw blurRad="38100" dist="38100" dir="2700000" algn="tl">
                    <a:srgbClr val="000000"/>
                  </a:outerShdw>
                </a:effectLst>
              </a:rPr>
              <a:t>electricity</a:t>
            </a:r>
            <a:endParaRPr lang="en-GB" sz="1600" b="1" dirty="0">
              <a:solidFill>
                <a:schemeClr val="bg1"/>
              </a:solidFill>
              <a:effectLst>
                <a:outerShdw blurRad="38100" dist="38100" dir="2700000" algn="tl">
                  <a:srgbClr val="000000"/>
                </a:outerShdw>
              </a:effectLst>
            </a:endParaRPr>
          </a:p>
          <a:p>
            <a:pPr algn="l">
              <a:lnSpc>
                <a:spcPct val="90000"/>
              </a:lnSpc>
              <a:defRPr/>
            </a:pPr>
            <a:r>
              <a:rPr lang="en-GB" sz="2800" b="1" dirty="0">
                <a:solidFill>
                  <a:schemeClr val="bg1"/>
                </a:solidFill>
                <a:effectLst>
                  <a:outerShdw blurRad="38100" dist="38100" dir="2700000" algn="tl">
                    <a:srgbClr val="000000"/>
                  </a:outerShdw>
                </a:effectLst>
              </a:rPr>
              <a:t>Biases can be implicit (non-conscious) or explicit (Conscious) </a:t>
            </a:r>
          </a:p>
          <a:p>
            <a:pPr algn="l">
              <a:lnSpc>
                <a:spcPct val="90000"/>
              </a:lnSpc>
              <a:defRPr/>
            </a:pPr>
            <a:endParaRPr lang="en-GB" sz="2800" b="1" dirty="0" smtClean="0">
              <a:solidFill>
                <a:schemeClr val="bg1"/>
              </a:solidFill>
              <a:effectLst>
                <a:outerShdw blurRad="38100" dist="38100" dir="2700000" algn="tl">
                  <a:srgbClr val="000000"/>
                </a:outerShdw>
              </a:effectLst>
            </a:endParaRPr>
          </a:p>
          <a:p>
            <a:pPr algn="l">
              <a:lnSpc>
                <a:spcPct val="90000"/>
              </a:lnSpc>
              <a:defRPr/>
            </a:pPr>
            <a:r>
              <a:rPr lang="en-GB" sz="2800" b="1" dirty="0" smtClean="0">
                <a:solidFill>
                  <a:schemeClr val="bg1"/>
                </a:solidFill>
                <a:effectLst>
                  <a:outerShdw blurRad="38100" dist="38100" dir="2700000" algn="tl">
                    <a:srgbClr val="000000"/>
                  </a:outerShdw>
                </a:effectLst>
              </a:rPr>
              <a:t>	Self-focused	</a:t>
            </a:r>
          </a:p>
          <a:p>
            <a:pPr algn="l">
              <a:lnSpc>
                <a:spcPct val="90000"/>
              </a:lnSpc>
              <a:defRPr/>
            </a:pPr>
            <a:r>
              <a:rPr lang="en-GB" sz="2800" b="1" dirty="0" smtClean="0">
                <a:solidFill>
                  <a:schemeClr val="bg1"/>
                </a:solidFill>
                <a:effectLst>
                  <a:outerShdw blurRad="38100" dist="38100" dir="2700000" algn="tl">
                    <a:srgbClr val="000000"/>
                  </a:outerShdw>
                </a:effectLst>
              </a:rPr>
              <a:t>	Kin preferences – (nepotism)</a:t>
            </a:r>
          </a:p>
          <a:p>
            <a:pPr algn="l">
              <a:lnSpc>
                <a:spcPct val="90000"/>
              </a:lnSpc>
              <a:defRPr/>
            </a:pPr>
            <a:r>
              <a:rPr lang="en-GB" sz="2800" b="1" dirty="0" smtClean="0">
                <a:solidFill>
                  <a:schemeClr val="bg1"/>
                </a:solidFill>
                <a:effectLst>
                  <a:outerShdw blurRad="38100" dist="38100" dir="2700000" algn="tl">
                    <a:srgbClr val="000000"/>
                  </a:outerShdw>
                </a:effectLst>
              </a:rPr>
              <a:t>	In-group preferences – (tribalism)</a:t>
            </a:r>
          </a:p>
          <a:p>
            <a:pPr algn="l">
              <a:lnSpc>
                <a:spcPct val="90000"/>
              </a:lnSpc>
              <a:defRPr/>
            </a:pPr>
            <a:endParaRPr lang="en-GB" sz="2800" b="1" dirty="0" smtClean="0">
              <a:solidFill>
                <a:schemeClr val="bg1"/>
              </a:solidFill>
              <a:effectLst>
                <a:outerShdw blurRad="38100" dist="38100" dir="2700000" algn="tl">
                  <a:srgbClr val="000000"/>
                </a:outerShdw>
              </a:effectLst>
            </a:endParaRPr>
          </a:p>
          <a:p>
            <a:pPr algn="l">
              <a:lnSpc>
                <a:spcPct val="90000"/>
              </a:lnSpc>
              <a:defRPr/>
            </a:pPr>
            <a:endParaRPr lang="en-GB" sz="2800" b="1" dirty="0" smtClean="0">
              <a:solidFill>
                <a:schemeClr val="bg1"/>
              </a:solidFill>
              <a:effectLst>
                <a:outerShdw blurRad="38100" dist="38100" dir="2700000" algn="tl">
                  <a:srgbClr val="000000"/>
                </a:outerShdw>
              </a:effectLst>
            </a:endParaRPr>
          </a:p>
          <a:p>
            <a:pPr algn="l">
              <a:lnSpc>
                <a:spcPct val="90000"/>
              </a:lnSpc>
              <a:defRPr/>
            </a:pPr>
            <a:endParaRPr lang="en-GB" sz="2800" b="1" dirty="0" smtClean="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 calcmode="lin" valueType="num">
                                      <p:cBhvr additive="base">
                                        <p:cTn id="7" dur="500" fill="hold"/>
                                        <p:tgtEl>
                                          <p:spTgt spid="2529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29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2931">
                                            <p:txEl>
                                              <p:pRg st="2" end="2"/>
                                            </p:txEl>
                                          </p:spTgt>
                                        </p:tgtEl>
                                        <p:attrNameLst>
                                          <p:attrName>style.visibility</p:attrName>
                                        </p:attrNameLst>
                                      </p:cBhvr>
                                      <p:to>
                                        <p:strVal val="visible"/>
                                      </p:to>
                                    </p:set>
                                    <p:anim calcmode="lin" valueType="num">
                                      <p:cBhvr additive="base">
                                        <p:cTn id="13" dur="500" fill="hold"/>
                                        <p:tgtEl>
                                          <p:spTgt spid="2529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29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2931">
                                            <p:txEl>
                                              <p:pRg st="3" end="3"/>
                                            </p:txEl>
                                          </p:spTgt>
                                        </p:tgtEl>
                                        <p:attrNameLst>
                                          <p:attrName>style.visibility</p:attrName>
                                        </p:attrNameLst>
                                      </p:cBhvr>
                                      <p:to>
                                        <p:strVal val="visible"/>
                                      </p:to>
                                    </p:set>
                                    <p:anim calcmode="lin" valueType="num">
                                      <p:cBhvr additive="base">
                                        <p:cTn id="19" dur="500" fill="hold"/>
                                        <p:tgtEl>
                                          <p:spTgt spid="25293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29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2931">
                                            <p:txEl>
                                              <p:pRg st="5" end="5"/>
                                            </p:txEl>
                                          </p:spTgt>
                                        </p:tgtEl>
                                        <p:attrNameLst>
                                          <p:attrName>style.visibility</p:attrName>
                                        </p:attrNameLst>
                                      </p:cBhvr>
                                      <p:to>
                                        <p:strVal val="visible"/>
                                      </p:to>
                                    </p:set>
                                    <p:anim calcmode="lin" valueType="num">
                                      <p:cBhvr additive="base">
                                        <p:cTn id="25" dur="500" fill="hold"/>
                                        <p:tgtEl>
                                          <p:spTgt spid="25293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29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52931">
                                            <p:txEl>
                                              <p:pRg st="6" end="6"/>
                                            </p:txEl>
                                          </p:spTgt>
                                        </p:tgtEl>
                                        <p:attrNameLst>
                                          <p:attrName>style.visibility</p:attrName>
                                        </p:attrNameLst>
                                      </p:cBhvr>
                                      <p:to>
                                        <p:strVal val="visible"/>
                                      </p:to>
                                    </p:set>
                                    <p:anim calcmode="lin" valueType="num">
                                      <p:cBhvr additive="base">
                                        <p:cTn id="31" dur="500" fill="hold"/>
                                        <p:tgtEl>
                                          <p:spTgt spid="25293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29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52931">
                                            <p:txEl>
                                              <p:pRg st="7" end="7"/>
                                            </p:txEl>
                                          </p:spTgt>
                                        </p:tgtEl>
                                        <p:attrNameLst>
                                          <p:attrName>style.visibility</p:attrName>
                                        </p:attrNameLst>
                                      </p:cBhvr>
                                      <p:to>
                                        <p:strVal val="visible"/>
                                      </p:to>
                                    </p:set>
                                    <p:anim calcmode="lin" valueType="num">
                                      <p:cBhvr additive="base">
                                        <p:cTn id="37" dur="500" fill="hold"/>
                                        <p:tgtEl>
                                          <p:spTgt spid="25293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293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955800"/>
          </a:xfrm>
        </p:spPr>
        <p:txBody>
          <a:bodyPr/>
          <a:lstStyle/>
          <a:p>
            <a:pPr>
              <a:defRPr/>
            </a:pPr>
            <a:r>
              <a:rPr lang="en-GB" sz="6600" b="1" dirty="0">
                <a:solidFill>
                  <a:schemeClr val="bg1"/>
                </a:solidFill>
                <a:effectLst>
                  <a:outerShdw blurRad="38100" dist="38100" dir="2700000" algn="tl">
                    <a:srgbClr val="000000">
                      <a:alpha val="43137"/>
                    </a:srgbClr>
                  </a:outerShdw>
                </a:effectLst>
              </a:rPr>
              <a:t>A mind that does not know </a:t>
            </a:r>
            <a:r>
              <a:rPr lang="en-GB" sz="6600" b="1" dirty="0" smtClean="0">
                <a:solidFill>
                  <a:schemeClr val="bg1"/>
                </a:solidFill>
                <a:effectLst>
                  <a:outerShdw blurRad="38100" dist="38100" dir="2700000" algn="tl">
                    <a:srgbClr val="000000">
                      <a:alpha val="43137"/>
                    </a:srgbClr>
                  </a:outerShdw>
                </a:effectLst>
              </a:rPr>
              <a:t>itself</a:t>
            </a:r>
            <a:endParaRPr lang="en-GB" sz="6600" b="1" dirty="0">
              <a:solidFill>
                <a:srgbClr val="FFFF00"/>
              </a:solidFill>
              <a:effectLst>
                <a:outerShdw blurRad="38100" dist="38100" dir="2700000" algn="tl">
                  <a:srgbClr val="000000">
                    <a:alpha val="43137"/>
                  </a:srgbClr>
                </a:outerShdw>
              </a:effectLst>
              <a:latin typeface="Lucida Calligraphy" pitchFamily="66" charset="0"/>
            </a:endParaRPr>
          </a:p>
        </p:txBody>
      </p:sp>
      <p:sp>
        <p:nvSpPr>
          <p:cNvPr id="3" name="Content Placeholder 2"/>
          <p:cNvSpPr>
            <a:spLocks noGrp="1"/>
          </p:cNvSpPr>
          <p:nvPr>
            <p:ph idx="1"/>
          </p:nvPr>
        </p:nvSpPr>
        <p:spPr>
          <a:xfrm>
            <a:off x="658813" y="3062288"/>
            <a:ext cx="7772400" cy="3033712"/>
          </a:xfrm>
        </p:spPr>
        <p:txBody>
          <a:bodyPr/>
          <a:lstStyle/>
          <a:p>
            <a:pPr marL="0" indent="0" algn="ctr">
              <a:buFontTx/>
              <a:buNone/>
              <a:defRPr/>
            </a:pPr>
            <a:r>
              <a:rPr lang="en-GB" sz="6000" b="1" dirty="0" smtClean="0">
                <a:solidFill>
                  <a:srgbClr val="FFFF00"/>
                </a:solidFill>
                <a:effectLst>
                  <a:outerShdw blurRad="38100" dist="38100" dir="2700000" algn="tl">
                    <a:srgbClr val="000000">
                      <a:alpha val="43137"/>
                    </a:srgbClr>
                  </a:outerShdw>
                </a:effectLst>
                <a:latin typeface="Lucida Calligraphy" pitchFamily="66" charset="0"/>
                <a:ea typeface="+mj-ea"/>
                <a:cs typeface="+mj-cs"/>
              </a:rPr>
              <a:t>Dangerous</a:t>
            </a:r>
            <a:r>
              <a:rPr lang="en-GB" sz="6000" b="1" dirty="0">
                <a:solidFill>
                  <a:srgbClr val="FFFF00"/>
                </a:solidFill>
                <a:effectLst>
                  <a:outerShdw blurRad="38100" dist="38100" dir="2700000" algn="tl">
                    <a:srgbClr val="000000">
                      <a:alpha val="43137"/>
                    </a:srgbClr>
                  </a:outerShdw>
                </a:effectLst>
                <a:latin typeface="Lucida Calligraphy" pitchFamily="66" charset="0"/>
                <a:ea typeface="+mj-ea"/>
                <a:cs typeface="+mj-cs"/>
              </a:rPr>
              <a:t>, Cruel and Crazy Mind?</a:t>
            </a:r>
            <a:endParaRPr lang="en-GB" sz="6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546" name="Rectangle 2"/>
          <p:cNvSpPr>
            <a:spLocks noGrp="1" noChangeArrowheads="1"/>
          </p:cNvSpPr>
          <p:nvPr>
            <p:ph type="title"/>
          </p:nvPr>
        </p:nvSpPr>
        <p:spPr>
          <a:xfrm>
            <a:off x="685800" y="609600"/>
            <a:ext cx="7772400" cy="731838"/>
          </a:xfrm>
        </p:spPr>
        <p:txBody>
          <a:bodyPr/>
          <a:lstStyle/>
          <a:p>
            <a:pPr>
              <a:defRPr/>
            </a:pPr>
            <a:r>
              <a:rPr lang="en-GB" sz="4000" b="1" smtClean="0">
                <a:solidFill>
                  <a:srgbClr val="FFFF66"/>
                </a:solidFill>
                <a:effectLst>
                  <a:outerShdw blurRad="38100" dist="38100" dir="2700000" algn="tl">
                    <a:srgbClr val="000000"/>
                  </a:outerShdw>
                </a:effectLst>
              </a:rPr>
              <a:t>Compassion and cruelty</a:t>
            </a:r>
            <a:br>
              <a:rPr lang="en-GB" sz="4000" b="1" smtClean="0">
                <a:solidFill>
                  <a:srgbClr val="FFFF66"/>
                </a:solidFill>
                <a:effectLst>
                  <a:outerShdw blurRad="38100" dist="38100" dir="2700000" algn="tl">
                    <a:srgbClr val="000000"/>
                  </a:outerShdw>
                </a:effectLst>
              </a:rPr>
            </a:br>
            <a:r>
              <a:rPr lang="en-GB" sz="2400" b="1" smtClean="0">
                <a:solidFill>
                  <a:srgbClr val="FFFF66"/>
                </a:solidFill>
                <a:effectLst>
                  <a:outerShdw blurRad="38100" dist="38100" dir="2700000" algn="tl">
                    <a:srgbClr val="000000"/>
                  </a:outerShdw>
                </a:effectLst>
              </a:rPr>
              <a:t>(Gilbert 2005)</a:t>
            </a:r>
          </a:p>
        </p:txBody>
      </p:sp>
      <p:sp>
        <p:nvSpPr>
          <p:cNvPr id="1900547" name="Rectangle 3"/>
          <p:cNvSpPr>
            <a:spLocks noGrp="1" noChangeArrowheads="1"/>
          </p:cNvSpPr>
          <p:nvPr>
            <p:ph type="body" idx="1"/>
          </p:nvPr>
        </p:nvSpPr>
        <p:spPr>
          <a:xfrm>
            <a:off x="685800" y="1557338"/>
            <a:ext cx="7989888" cy="5300662"/>
          </a:xfrm>
        </p:spPr>
        <p:txBody>
          <a:bodyPr/>
          <a:lstStyle/>
          <a:p>
            <a:pPr marL="0" indent="0" algn="just">
              <a:buFontTx/>
              <a:buNone/>
              <a:defRPr/>
            </a:pPr>
            <a:endParaRPr lang="en-GB" sz="2800" b="1" dirty="0" smtClean="0">
              <a:solidFill>
                <a:schemeClr val="bg1"/>
              </a:solidFill>
              <a:effectLst>
                <a:outerShdw blurRad="38100" dist="38100" dir="2700000" algn="tl">
                  <a:srgbClr val="000000"/>
                </a:outerShdw>
              </a:effectLst>
            </a:endParaRPr>
          </a:p>
          <a:p>
            <a:pPr marL="0" indent="0" algn="just">
              <a:buFontTx/>
              <a:buNone/>
              <a:defRPr/>
            </a:pPr>
            <a:r>
              <a:rPr lang="en-GB" sz="2800" b="1" dirty="0" smtClean="0">
                <a:solidFill>
                  <a:schemeClr val="bg1"/>
                </a:solidFill>
                <a:effectLst>
                  <a:outerShdw blurRad="38100" dist="38100" dir="2700000" algn="tl">
                    <a:srgbClr val="000000"/>
                  </a:outerShdw>
                </a:effectLst>
              </a:rPr>
              <a:t>To understand compassion requires us to understand how compassion gets turned on </a:t>
            </a:r>
            <a:r>
              <a:rPr lang="en-GB" sz="2800" b="1" dirty="0" smtClean="0">
                <a:solidFill>
                  <a:srgbClr val="FFFF66"/>
                </a:solidFill>
                <a:effectLst>
                  <a:outerShdw blurRad="38100" dist="38100" dir="2700000" algn="tl">
                    <a:srgbClr val="000000"/>
                  </a:outerShdw>
                </a:effectLst>
              </a:rPr>
              <a:t>and off</a:t>
            </a:r>
            <a:r>
              <a:rPr lang="en-GB" sz="2800" b="1" dirty="0" smtClean="0">
                <a:solidFill>
                  <a:schemeClr val="bg1"/>
                </a:solidFill>
                <a:effectLst>
                  <a:outerShdw blurRad="38100" dist="38100" dir="2700000" algn="tl">
                    <a:srgbClr val="000000"/>
                  </a:outerShdw>
                </a:effectLst>
              </a:rPr>
              <a:t>, people can literally </a:t>
            </a:r>
            <a:r>
              <a:rPr lang="en-GB" sz="2800" b="1" dirty="0" smtClean="0">
                <a:solidFill>
                  <a:srgbClr val="FFFF66"/>
                </a:solidFill>
                <a:effectLst>
                  <a:outerShdw blurRad="38100" dist="38100" dir="2700000" algn="tl">
                    <a:srgbClr val="000000"/>
                  </a:outerShdw>
                </a:effectLst>
              </a:rPr>
              <a:t>disassociate</a:t>
            </a:r>
            <a:r>
              <a:rPr lang="en-GB" sz="2800" b="1" dirty="0" smtClean="0">
                <a:solidFill>
                  <a:schemeClr val="bg1"/>
                </a:solidFill>
                <a:effectLst>
                  <a:outerShdw blurRad="38100" dist="38100" dir="2700000" algn="tl">
                    <a:srgbClr val="000000"/>
                  </a:outerShdw>
                </a:effectLst>
              </a:rPr>
              <a:t> from pain and suffering –</a:t>
            </a:r>
          </a:p>
          <a:p>
            <a:pPr marL="0" indent="0" algn="just">
              <a:buFontTx/>
              <a:buNone/>
              <a:defRPr/>
            </a:pPr>
            <a:endParaRPr lang="en-GB" sz="2800" b="1" dirty="0" smtClean="0">
              <a:solidFill>
                <a:schemeClr val="bg1"/>
              </a:solidFill>
              <a:effectLst>
                <a:outerShdw blurRad="38100" dist="38100" dir="2700000" algn="tl">
                  <a:srgbClr val="000000"/>
                </a:outerShdw>
              </a:effectLst>
            </a:endParaRPr>
          </a:p>
          <a:p>
            <a:pPr marL="0" indent="0" algn="just">
              <a:buFontTx/>
              <a:buNone/>
              <a:defRPr/>
            </a:pPr>
            <a:r>
              <a:rPr lang="en-GB" sz="2800" b="1" dirty="0" smtClean="0">
                <a:solidFill>
                  <a:schemeClr val="bg1"/>
                </a:solidFill>
                <a:effectLst>
                  <a:outerShdw blurRad="38100" dist="38100" dir="2700000" algn="tl">
                    <a:srgbClr val="000000"/>
                  </a:outerShdw>
                </a:effectLst>
              </a:rPr>
              <a:t>This is no one’s fault but – it is linked to how the brain works in certain contexts – but it carries </a:t>
            </a:r>
            <a:r>
              <a:rPr lang="en-GB" sz="3600" b="1" dirty="0" smtClean="0">
                <a:solidFill>
                  <a:schemeClr val="bg1"/>
                </a:solidFill>
                <a:effectLst>
                  <a:outerShdw blurRad="38100" dist="38100" dir="2700000" algn="tl">
                    <a:srgbClr val="000000"/>
                  </a:outerShdw>
                </a:effectLst>
              </a:rPr>
              <a:t>huge implications and responsibilities </a:t>
            </a:r>
            <a:r>
              <a:rPr lang="en-GB" sz="2800" b="1" dirty="0" smtClean="0">
                <a:solidFill>
                  <a:schemeClr val="bg1"/>
                </a:solidFill>
                <a:effectLst>
                  <a:outerShdw blurRad="38100" dist="38100" dir="2700000" algn="tl">
                    <a:srgbClr val="000000"/>
                  </a:outerShdw>
                </a:effectLst>
              </a:rPr>
              <a:t>for how we build compassionate societies.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00547">
                                            <p:txEl>
                                              <p:pRg st="1" end="1"/>
                                            </p:txEl>
                                          </p:spTgt>
                                        </p:tgtEl>
                                        <p:attrNameLst>
                                          <p:attrName>style.visibility</p:attrName>
                                        </p:attrNameLst>
                                      </p:cBhvr>
                                      <p:to>
                                        <p:strVal val="visible"/>
                                      </p:to>
                                    </p:set>
                                    <p:anim calcmode="lin" valueType="num">
                                      <p:cBhvr additive="base">
                                        <p:cTn id="7" dur="500" fill="hold"/>
                                        <p:tgtEl>
                                          <p:spTgt spid="19005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005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00547">
                                            <p:txEl>
                                              <p:pRg st="3" end="3"/>
                                            </p:txEl>
                                          </p:spTgt>
                                        </p:tgtEl>
                                        <p:attrNameLst>
                                          <p:attrName>style.visibility</p:attrName>
                                        </p:attrNameLst>
                                      </p:cBhvr>
                                      <p:to>
                                        <p:strVal val="visible"/>
                                      </p:to>
                                    </p:set>
                                    <p:anim calcmode="lin" valueType="num">
                                      <p:cBhvr additive="base">
                                        <p:cTn id="13" dur="500" fill="hold"/>
                                        <p:tgtEl>
                                          <p:spTgt spid="190054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005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1800" b="1"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1800" b="1"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1800" b="1"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1800" b="1"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1800" b="1"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1800" b="1"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1800" b="1"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1800" b="1"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1800" b="1"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1800" b="1"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1800" b="1"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1800" b="1"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1800" b="1"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1800" b="1"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1800" b="1"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1800" b="1"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Designs\Neon Frame.pot</Template>
  <TotalTime>10791</TotalTime>
  <Words>1899</Words>
  <Application>Microsoft Office PowerPoint</Application>
  <PresentationFormat>On-screen Show (4:3)</PresentationFormat>
  <Paragraphs>457</Paragraphs>
  <Slides>56</Slides>
  <Notes>32</Notes>
  <HiddenSlides>0</HiddenSlides>
  <MMClips>0</MMClips>
  <ScaleCrop>false</ScaleCrop>
  <HeadingPairs>
    <vt:vector size="6" baseType="variant">
      <vt:variant>
        <vt:lpstr>Theme</vt:lpstr>
      </vt:variant>
      <vt:variant>
        <vt:i4>9</vt:i4>
      </vt:variant>
      <vt:variant>
        <vt:lpstr>Embedded OLE Servers</vt:lpstr>
      </vt:variant>
      <vt:variant>
        <vt:i4>2</vt:i4>
      </vt:variant>
      <vt:variant>
        <vt:lpstr>Slide Titles</vt:lpstr>
      </vt:variant>
      <vt:variant>
        <vt:i4>56</vt:i4>
      </vt:variant>
    </vt:vector>
  </HeadingPairs>
  <TitlesOfParts>
    <vt:vector size="67" baseType="lpstr">
      <vt:lpstr>Default Design</vt:lpstr>
      <vt:lpstr>1_Default Design</vt:lpstr>
      <vt:lpstr>4_Default Design</vt:lpstr>
      <vt:lpstr>2_Default Design</vt:lpstr>
      <vt:lpstr>5_Default Design</vt:lpstr>
      <vt:lpstr>7_Default Design</vt:lpstr>
      <vt:lpstr>6_Default Design</vt:lpstr>
      <vt:lpstr>8_Default Design</vt:lpstr>
      <vt:lpstr>9_Default Design</vt:lpstr>
      <vt:lpstr>Bitmap Image</vt:lpstr>
      <vt:lpstr>Chart</vt:lpstr>
      <vt:lpstr>Evolutionary and Social Contexts for Compassion  </vt:lpstr>
      <vt:lpstr>Compassion begins with a reality check Insight builds wisdom</vt:lpstr>
      <vt:lpstr>Compassion:  Challenges of Our Evolved Brain and the  Distressed Mind</vt:lpstr>
      <vt:lpstr>Sources of behaviour</vt:lpstr>
      <vt:lpstr>Sources of behaviour</vt:lpstr>
      <vt:lpstr>Sources of behaviour</vt:lpstr>
      <vt:lpstr> Built in Biases </vt:lpstr>
      <vt:lpstr>A mind that does not know itself</vt:lpstr>
      <vt:lpstr>Compassion and cruelty (Gilbert 2005)</vt:lpstr>
      <vt:lpstr>PowerPoint Presentation</vt:lpstr>
      <vt:lpstr>Mental Health</vt:lpstr>
      <vt:lpstr>Life risk of disorder %</vt:lpstr>
      <vt:lpstr>PowerPoint Presentation</vt:lpstr>
      <vt:lpstr>PowerPoint Presentation</vt:lpstr>
      <vt:lpstr>The Social Contexts</vt:lpstr>
      <vt:lpstr>Evolutionary Process</vt:lpstr>
      <vt:lpstr>Science of compassion must begin with an understanding of </vt:lpstr>
      <vt:lpstr>MESSAGE:  MOTIVES  ORGANISE THE MIND </vt:lpstr>
      <vt:lpstr>Sources of behaviour</vt:lpstr>
      <vt:lpstr>Sources of behaviour</vt:lpstr>
      <vt:lpstr>PowerPoint Presentation</vt:lpstr>
      <vt:lpstr>Understanding our Motives and Emotions</vt:lpstr>
      <vt:lpstr>Types of Affect Regulator Systems</vt:lpstr>
      <vt:lpstr>Threat systems and phenotypes</vt:lpstr>
      <vt:lpstr>Types of Affect Regulator Systems</vt:lpstr>
      <vt:lpstr>PowerPoint Presentation</vt:lpstr>
      <vt:lpstr>PowerPoint Presentation</vt:lpstr>
      <vt:lpstr>PowerPoint Presentation</vt:lpstr>
      <vt:lpstr>Types of Affect Regulator Systems</vt:lpstr>
      <vt:lpstr>PowerPoint Presentation</vt:lpstr>
      <vt:lpstr>PowerPoint Presentation</vt:lpstr>
      <vt:lpstr>PowerPoint Presentation</vt:lpstr>
      <vt:lpstr>Being cared for and Physiology</vt:lpstr>
      <vt:lpstr>so</vt:lpstr>
      <vt:lpstr>PowerPoint Presentation</vt:lpstr>
      <vt:lpstr>Compassion solutions to the reality of suffering</vt:lpstr>
      <vt:lpstr>Compassion and  Caring</vt:lpstr>
      <vt:lpstr>The Two Psychologies of Compassion</vt:lpstr>
      <vt:lpstr>Compassion  as Flow</vt:lpstr>
      <vt:lpstr>Compassion Focused Therapy:  and  Social Mentality Theory</vt:lpstr>
      <vt:lpstr>The Competencies of Compassion  Engagement and Alleviation</vt:lpstr>
      <vt:lpstr>Compassionate Mind - Engagement</vt:lpstr>
      <vt:lpstr>Compassionate Mind - Alleviation</vt:lpstr>
      <vt:lpstr>CULTIVATION</vt:lpstr>
      <vt:lpstr>Build the Compassionate Self</vt:lpstr>
      <vt:lpstr>Compassion Process</vt:lpstr>
      <vt:lpstr>Compassion as Ascent or Decent?</vt:lpstr>
      <vt:lpstr>Compassion  as Flow</vt:lpstr>
      <vt:lpstr>Data From Group Study</vt:lpstr>
      <vt:lpstr>Data From Group Study</vt:lpstr>
      <vt:lpstr>Reflections</vt:lpstr>
      <vt:lpstr>Reflections</vt:lpstr>
      <vt:lpstr>Sources of behaviour</vt:lpstr>
      <vt:lpstr>Sources of behaviour</vt:lpstr>
      <vt:lpstr>Conclusion</vt:lpstr>
      <vt:lpstr>Some References</vt:lpstr>
    </vt:vector>
  </TitlesOfParts>
  <Company>sdmht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Evolved Brian - Social Mind: Implications for Cognitive Therapy     Paul Gilbert FBPsS Mental Health Research Unit Kingsway Hospital Derby</dc:title>
  <dc:creator>sdmht</dc:creator>
  <cp:lastModifiedBy>ACBS3</cp:lastModifiedBy>
  <cp:revision>374</cp:revision>
  <dcterms:created xsi:type="dcterms:W3CDTF">2002-05-31T11:20:57Z</dcterms:created>
  <dcterms:modified xsi:type="dcterms:W3CDTF">2013-08-05T13:52:50Z</dcterms:modified>
</cp:coreProperties>
</file>